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8"/>
  </p:notesMasterIdLst>
  <p:sldIdLst>
    <p:sldId id="256" r:id="rId2"/>
    <p:sldId id="258" r:id="rId3"/>
    <p:sldId id="260" r:id="rId4"/>
    <p:sldId id="261" r:id="rId5"/>
    <p:sldId id="263"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2" autoAdjust="0"/>
    <p:restoredTop sz="94660"/>
  </p:normalViewPr>
  <p:slideViewPr>
    <p:cSldViewPr snapToGrid="0">
      <p:cViewPr varScale="1">
        <p:scale>
          <a:sx n="93" d="100"/>
          <a:sy n="93" d="100"/>
        </p:scale>
        <p:origin x="56" y="2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9F9F7-AEE7-4954-A145-C7082C227740}"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81D51-CC25-4A3A-90F9-0B3817628AC9}" type="slidenum">
              <a:rPr lang="en-US" smtClean="0"/>
              <a:t>‹#›</a:t>
            </a:fld>
            <a:endParaRPr lang="en-US"/>
          </a:p>
        </p:txBody>
      </p:sp>
    </p:spTree>
    <p:extLst>
      <p:ext uri="{BB962C8B-B14F-4D97-AF65-F5344CB8AC3E}">
        <p14:creationId xmlns:p14="http://schemas.microsoft.com/office/powerpoint/2010/main" val="359597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39BC9CD-A500-48A4-B7D3-8918DFF16672}"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31908976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BC9CD-A500-48A4-B7D3-8918DFF16672}"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393543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BC9CD-A500-48A4-B7D3-8918DFF16672}"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69039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9BC9CD-A500-48A4-B7D3-8918DFF16672}"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281337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39BC9CD-A500-48A4-B7D3-8918DFF16672}"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33980632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9BC9CD-A500-48A4-B7D3-8918DFF16672}" type="datetimeFigureOut">
              <a:rPr lang="en-US" smtClean="0"/>
              <a:t>3/30/2023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147356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39BC9CD-A500-48A4-B7D3-8918DFF16672}"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22780-54BB-49CD-A184-91AF500F0E2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125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9BC9CD-A500-48A4-B7D3-8918DFF16672}"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84235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BC9CD-A500-48A4-B7D3-8918DFF16672}"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16024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39BC9CD-A500-48A4-B7D3-8918DFF16672}" type="datetimeFigureOut">
              <a:rPr lang="en-US" smtClean="0"/>
              <a:t>3/30/2023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359439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39BC9CD-A500-48A4-B7D3-8918DFF16672}" type="datetimeFigureOut">
              <a:rPr lang="en-US" smtClean="0"/>
              <a:t>3/30/2023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E422780-54BB-49CD-A184-91AF500F0E2C}" type="slidenum">
              <a:rPr lang="en-US" smtClean="0"/>
              <a:t>‹#›</a:t>
            </a:fld>
            <a:endParaRPr lang="en-US"/>
          </a:p>
        </p:txBody>
      </p:sp>
    </p:spTree>
    <p:extLst>
      <p:ext uri="{BB962C8B-B14F-4D97-AF65-F5344CB8AC3E}">
        <p14:creationId xmlns:p14="http://schemas.microsoft.com/office/powerpoint/2010/main" val="230023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39BC9CD-A500-48A4-B7D3-8918DFF16672}" type="datetimeFigureOut">
              <a:rPr lang="en-US" smtClean="0"/>
              <a:t>3/30/2023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E422780-54BB-49CD-A184-91AF500F0E2C}" type="slidenum">
              <a:rPr lang="en-US" smtClean="0"/>
              <a:t>‹#›</a:t>
            </a:fld>
            <a:endParaRPr lang="en-US"/>
          </a:p>
        </p:txBody>
      </p:sp>
    </p:spTree>
    <p:extLst>
      <p:ext uri="{BB962C8B-B14F-4D97-AF65-F5344CB8AC3E}">
        <p14:creationId xmlns:p14="http://schemas.microsoft.com/office/powerpoint/2010/main" val="23104036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A7AAA-73A1-515E-304C-95D53191DB1B}"/>
              </a:ext>
            </a:extLst>
          </p:cNvPr>
          <p:cNvPicPr>
            <a:picLocks noChangeAspect="1"/>
          </p:cNvPicPr>
          <p:nvPr/>
        </p:nvPicPr>
        <p:blipFill>
          <a:blip r:embed="rId2"/>
          <a:stretch>
            <a:fillRect/>
          </a:stretch>
        </p:blipFill>
        <p:spPr>
          <a:xfrm>
            <a:off x="125573" y="226503"/>
            <a:ext cx="5295532" cy="3953612"/>
          </a:xfrm>
          <a:prstGeom prst="rect">
            <a:avLst/>
          </a:prstGeom>
        </p:spPr>
      </p:pic>
      <p:sp>
        <p:nvSpPr>
          <p:cNvPr id="6" name="TextBox 5">
            <a:extLst>
              <a:ext uri="{FF2B5EF4-FFF2-40B4-BE49-F238E27FC236}">
                <a16:creationId xmlns:a16="http://schemas.microsoft.com/office/drawing/2014/main" id="{F5E5C9DD-4547-028D-449A-7E95BCEDF9F0}"/>
              </a:ext>
            </a:extLst>
          </p:cNvPr>
          <p:cNvSpPr txBox="1"/>
          <p:nvPr/>
        </p:nvSpPr>
        <p:spPr>
          <a:xfrm>
            <a:off x="5747329" y="511296"/>
            <a:ext cx="2944536" cy="1200329"/>
          </a:xfrm>
          <a:prstGeom prst="rect">
            <a:avLst/>
          </a:prstGeom>
          <a:noFill/>
        </p:spPr>
        <p:txBody>
          <a:bodyPr wrap="square" rtlCol="0">
            <a:spAutoFit/>
          </a:bodyPr>
          <a:lstStyle/>
          <a:p>
            <a:r>
              <a:rPr lang="en-US" b="1" dirty="0"/>
              <a:t>SPRING 2023 COLLECTION </a:t>
            </a:r>
          </a:p>
          <a:p>
            <a:r>
              <a:rPr lang="en-US" dirty="0"/>
              <a:t>A mood-establishing, descriptive short paragraph</a:t>
            </a:r>
          </a:p>
        </p:txBody>
      </p:sp>
      <p:sp>
        <p:nvSpPr>
          <p:cNvPr id="7" name="TextBox 6">
            <a:extLst>
              <a:ext uri="{FF2B5EF4-FFF2-40B4-BE49-F238E27FC236}">
                <a16:creationId xmlns:a16="http://schemas.microsoft.com/office/drawing/2014/main" id="{08DEB6A8-B5B0-6B04-DD95-1C4FAB3E666E}"/>
              </a:ext>
            </a:extLst>
          </p:cNvPr>
          <p:cNvSpPr txBox="1"/>
          <p:nvPr/>
        </p:nvSpPr>
        <p:spPr>
          <a:xfrm>
            <a:off x="8327547" y="2203309"/>
            <a:ext cx="3738880" cy="2031325"/>
          </a:xfrm>
          <a:prstGeom prst="rect">
            <a:avLst/>
          </a:prstGeom>
          <a:noFill/>
        </p:spPr>
        <p:txBody>
          <a:bodyPr wrap="square" rtlCol="0">
            <a:spAutoFit/>
          </a:bodyPr>
          <a:lstStyle/>
          <a:p>
            <a:r>
              <a:rPr lang="en-US" dirty="0"/>
              <a:t>TALKING POINTS: Social Gathering* Poolside*</a:t>
            </a:r>
          </a:p>
          <a:p>
            <a:r>
              <a:rPr lang="en-US" dirty="0"/>
              <a:t>Color *</a:t>
            </a:r>
          </a:p>
          <a:p>
            <a:r>
              <a:rPr lang="en-US" dirty="0"/>
              <a:t>Leather *</a:t>
            </a:r>
          </a:p>
          <a:p>
            <a:r>
              <a:rPr lang="en-US" dirty="0"/>
              <a:t>Knits *</a:t>
            </a:r>
          </a:p>
          <a:p>
            <a:r>
              <a:rPr lang="en-US" dirty="0"/>
              <a:t>Denim *</a:t>
            </a:r>
          </a:p>
          <a:p>
            <a:r>
              <a:rPr lang="en-US" dirty="0"/>
              <a:t>Spring Dressing*</a:t>
            </a:r>
          </a:p>
        </p:txBody>
      </p:sp>
      <p:sp>
        <p:nvSpPr>
          <p:cNvPr id="2" name="TextBox 1">
            <a:extLst>
              <a:ext uri="{FF2B5EF4-FFF2-40B4-BE49-F238E27FC236}">
                <a16:creationId xmlns:a16="http://schemas.microsoft.com/office/drawing/2014/main" id="{17236E32-5997-F741-55D3-CE1317A93A1D}"/>
              </a:ext>
            </a:extLst>
          </p:cNvPr>
          <p:cNvSpPr txBox="1"/>
          <p:nvPr/>
        </p:nvSpPr>
        <p:spPr>
          <a:xfrm>
            <a:off x="382126" y="4785699"/>
            <a:ext cx="6932931" cy="1561005"/>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Fluid silhouettes that transcend through seasons, the Spring 2023 Collection brings unique styles to the forefront. </a:t>
            </a:r>
            <a:r>
              <a:rPr lang="en-US" dirty="0">
                <a:latin typeface="Calibri" panose="020F0502020204030204" pitchFamily="34" charset="0"/>
                <a:ea typeface="Calibri" panose="020F0502020204030204" pitchFamily="34" charset="0"/>
                <a:cs typeface="Times New Roman" panose="02020603050405020304" pitchFamily="18" charset="0"/>
              </a:rPr>
              <a:t>L</a:t>
            </a:r>
            <a:r>
              <a:rPr lang="en-US" sz="1800" dirty="0">
                <a:effectLst/>
                <a:latin typeface="Calibri" panose="020F0502020204030204" pitchFamily="34" charset="0"/>
                <a:ea typeface="Calibri" panose="020F0502020204030204" pitchFamily="34" charset="0"/>
                <a:cs typeface="Times New Roman" panose="02020603050405020304" pitchFamily="18" charset="0"/>
              </a:rPr>
              <a:t>uxe fabrications of leathers, knits and coveted denims, each piece is </a:t>
            </a:r>
            <a:r>
              <a:rPr lang="en-US" dirty="0">
                <a:latin typeface="Calibri" panose="020F0502020204030204" pitchFamily="34" charset="0"/>
                <a:ea typeface="Calibri" panose="020F0502020204030204" pitchFamily="34" charset="0"/>
                <a:cs typeface="Times New Roman" panose="02020603050405020304" pitchFamily="18" charset="0"/>
              </a:rPr>
              <a:t>perfect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your next social gathering. </a:t>
            </a:r>
            <a:r>
              <a:rPr lang="en-US" dirty="0">
                <a:latin typeface="Calibri" panose="020F0502020204030204" pitchFamily="34" charset="0"/>
                <a:ea typeface="Calibri" panose="020F0502020204030204" pitchFamily="34" charset="0"/>
                <a:cs typeface="Times New Roman" panose="02020603050405020304" pitchFamily="18" charset="0"/>
              </a:rPr>
              <a:t>Lounging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poolside or beating that winter chill, our springtime </a:t>
            </a:r>
            <a:r>
              <a:rPr lang="en-US" dirty="0">
                <a:latin typeface="Calibri" panose="020F0502020204030204" pitchFamily="34" charset="0"/>
                <a:ea typeface="Calibri" panose="020F0502020204030204" pitchFamily="34" charset="0"/>
                <a:cs typeface="Times New Roman" panose="02020603050405020304" pitchFamily="18" charset="0"/>
              </a:rPr>
              <a:t>dressings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bring unforgettable tones this season. </a:t>
            </a:r>
          </a:p>
        </p:txBody>
      </p:sp>
    </p:spTree>
    <p:extLst>
      <p:ext uri="{BB962C8B-B14F-4D97-AF65-F5344CB8AC3E}">
        <p14:creationId xmlns:p14="http://schemas.microsoft.com/office/powerpoint/2010/main" val="376649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F8CBFE-1964-2AB7-CD36-2A35373AF9FD}"/>
              </a:ext>
            </a:extLst>
          </p:cNvPr>
          <p:cNvPicPr>
            <a:picLocks noChangeAspect="1"/>
          </p:cNvPicPr>
          <p:nvPr/>
        </p:nvPicPr>
        <p:blipFill>
          <a:blip r:embed="rId2"/>
          <a:stretch>
            <a:fillRect/>
          </a:stretch>
        </p:blipFill>
        <p:spPr>
          <a:xfrm>
            <a:off x="98329" y="671056"/>
            <a:ext cx="2718034" cy="3877195"/>
          </a:xfrm>
          <a:prstGeom prst="rect">
            <a:avLst/>
          </a:prstGeom>
        </p:spPr>
      </p:pic>
      <p:sp>
        <p:nvSpPr>
          <p:cNvPr id="8" name="TextBox 7">
            <a:extLst>
              <a:ext uri="{FF2B5EF4-FFF2-40B4-BE49-F238E27FC236}">
                <a16:creationId xmlns:a16="http://schemas.microsoft.com/office/drawing/2014/main" id="{AD9F7EAD-B493-92C6-9EA0-F61A52137346}"/>
              </a:ext>
            </a:extLst>
          </p:cNvPr>
          <p:cNvSpPr txBox="1"/>
          <p:nvPr/>
        </p:nvSpPr>
        <p:spPr>
          <a:xfrm>
            <a:off x="4462943" y="142613"/>
            <a:ext cx="3032089" cy="369332"/>
          </a:xfrm>
          <a:prstGeom prst="rect">
            <a:avLst/>
          </a:prstGeom>
          <a:noFill/>
        </p:spPr>
        <p:txBody>
          <a:bodyPr wrap="square" rtlCol="0">
            <a:spAutoFit/>
          </a:bodyPr>
          <a:lstStyle/>
          <a:p>
            <a:r>
              <a:rPr lang="en-US"/>
              <a:t>homepage headlines + subs</a:t>
            </a:r>
          </a:p>
        </p:txBody>
      </p:sp>
      <p:pic>
        <p:nvPicPr>
          <p:cNvPr id="10" name="Picture 9">
            <a:extLst>
              <a:ext uri="{FF2B5EF4-FFF2-40B4-BE49-F238E27FC236}">
                <a16:creationId xmlns:a16="http://schemas.microsoft.com/office/drawing/2014/main" id="{5DC27D09-C9ED-C268-0C24-3449BEF02183}"/>
              </a:ext>
            </a:extLst>
          </p:cNvPr>
          <p:cNvPicPr>
            <a:picLocks noChangeAspect="1"/>
          </p:cNvPicPr>
          <p:nvPr/>
        </p:nvPicPr>
        <p:blipFill>
          <a:blip r:embed="rId3"/>
          <a:stretch>
            <a:fillRect/>
          </a:stretch>
        </p:blipFill>
        <p:spPr>
          <a:xfrm>
            <a:off x="3138522" y="662891"/>
            <a:ext cx="2718035" cy="3885360"/>
          </a:xfrm>
          <a:prstGeom prst="rect">
            <a:avLst/>
          </a:prstGeom>
        </p:spPr>
      </p:pic>
      <p:pic>
        <p:nvPicPr>
          <p:cNvPr id="12" name="Picture 11">
            <a:extLst>
              <a:ext uri="{FF2B5EF4-FFF2-40B4-BE49-F238E27FC236}">
                <a16:creationId xmlns:a16="http://schemas.microsoft.com/office/drawing/2014/main" id="{501184F9-3EBB-A6D3-7032-588841D8C592}"/>
              </a:ext>
            </a:extLst>
          </p:cNvPr>
          <p:cNvPicPr>
            <a:picLocks noChangeAspect="1"/>
          </p:cNvPicPr>
          <p:nvPr/>
        </p:nvPicPr>
        <p:blipFill>
          <a:blip r:embed="rId4"/>
          <a:stretch>
            <a:fillRect/>
          </a:stretch>
        </p:blipFill>
        <p:spPr>
          <a:xfrm>
            <a:off x="6335445" y="662891"/>
            <a:ext cx="2616788" cy="3885360"/>
          </a:xfrm>
          <a:prstGeom prst="rect">
            <a:avLst/>
          </a:prstGeom>
        </p:spPr>
      </p:pic>
      <p:pic>
        <p:nvPicPr>
          <p:cNvPr id="14" name="Picture 13">
            <a:extLst>
              <a:ext uri="{FF2B5EF4-FFF2-40B4-BE49-F238E27FC236}">
                <a16:creationId xmlns:a16="http://schemas.microsoft.com/office/drawing/2014/main" id="{6EFA7339-74B9-9E25-DA10-05F1A5F857BD}"/>
              </a:ext>
            </a:extLst>
          </p:cNvPr>
          <p:cNvPicPr>
            <a:picLocks noChangeAspect="1"/>
          </p:cNvPicPr>
          <p:nvPr/>
        </p:nvPicPr>
        <p:blipFill>
          <a:blip r:embed="rId5"/>
          <a:stretch>
            <a:fillRect/>
          </a:stretch>
        </p:blipFill>
        <p:spPr>
          <a:xfrm>
            <a:off x="9512749" y="671863"/>
            <a:ext cx="2484569" cy="3876388"/>
          </a:xfrm>
          <a:prstGeom prst="rect">
            <a:avLst/>
          </a:prstGeom>
        </p:spPr>
      </p:pic>
      <p:sp>
        <p:nvSpPr>
          <p:cNvPr id="3" name="TextBox 2">
            <a:extLst>
              <a:ext uri="{FF2B5EF4-FFF2-40B4-BE49-F238E27FC236}">
                <a16:creationId xmlns:a16="http://schemas.microsoft.com/office/drawing/2014/main" id="{2BFE53B2-68AE-38A3-18D5-274D2D8C8CED}"/>
              </a:ext>
            </a:extLst>
          </p:cNvPr>
          <p:cNvSpPr txBox="1"/>
          <p:nvPr/>
        </p:nvSpPr>
        <p:spPr>
          <a:xfrm>
            <a:off x="3063911" y="4699197"/>
            <a:ext cx="3032089" cy="369332"/>
          </a:xfrm>
          <a:prstGeom prst="rect">
            <a:avLst/>
          </a:prstGeom>
          <a:noFill/>
        </p:spPr>
        <p:txBody>
          <a:bodyPr wrap="square" rtlCol="0">
            <a:spAutoFit/>
          </a:bodyPr>
          <a:lstStyle/>
          <a:p>
            <a:r>
              <a:rPr lang="en-US" dirty="0"/>
              <a:t>Denim on Denim, YES please</a:t>
            </a:r>
          </a:p>
        </p:txBody>
      </p:sp>
      <p:sp>
        <p:nvSpPr>
          <p:cNvPr id="4" name="TextBox 3">
            <a:extLst>
              <a:ext uri="{FF2B5EF4-FFF2-40B4-BE49-F238E27FC236}">
                <a16:creationId xmlns:a16="http://schemas.microsoft.com/office/drawing/2014/main" id="{00B875A5-F4D7-1E1C-BEA7-59D7D83BB136}"/>
              </a:ext>
            </a:extLst>
          </p:cNvPr>
          <p:cNvSpPr txBox="1"/>
          <p:nvPr/>
        </p:nvSpPr>
        <p:spPr>
          <a:xfrm>
            <a:off x="3027274" y="5187387"/>
            <a:ext cx="3105362" cy="676467"/>
          </a:xfrm>
          <a:prstGeom prst="rect">
            <a:avLst/>
          </a:prstGeom>
          <a:noFill/>
        </p:spPr>
        <p:txBody>
          <a:bodyPr wrap="square" rtlCol="0">
            <a:sp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cult classic that will never go out of style, the denim-on denim trend now takes on a modern vibe in vintage washes and cuts. </a:t>
            </a:r>
          </a:p>
        </p:txBody>
      </p:sp>
      <p:sp>
        <p:nvSpPr>
          <p:cNvPr id="9" name="TextBox 8">
            <a:extLst>
              <a:ext uri="{FF2B5EF4-FFF2-40B4-BE49-F238E27FC236}">
                <a16:creationId xmlns:a16="http://schemas.microsoft.com/office/drawing/2014/main" id="{A27DFD3D-E573-1A2E-98FE-7D87CCD4972A}"/>
              </a:ext>
            </a:extLst>
          </p:cNvPr>
          <p:cNvSpPr txBox="1"/>
          <p:nvPr/>
        </p:nvSpPr>
        <p:spPr>
          <a:xfrm>
            <a:off x="106433" y="4685145"/>
            <a:ext cx="3032089" cy="369332"/>
          </a:xfrm>
          <a:prstGeom prst="rect">
            <a:avLst/>
          </a:prstGeom>
          <a:noFill/>
        </p:spPr>
        <p:txBody>
          <a:bodyPr wrap="square" rtlCol="0">
            <a:spAutoFit/>
          </a:bodyPr>
          <a:lstStyle/>
          <a:p>
            <a:r>
              <a:rPr lang="en-US" dirty="0"/>
              <a:t>Spring 23’ Collection Edit</a:t>
            </a:r>
          </a:p>
        </p:txBody>
      </p:sp>
      <p:sp>
        <p:nvSpPr>
          <p:cNvPr id="11" name="TextBox 10">
            <a:extLst>
              <a:ext uri="{FF2B5EF4-FFF2-40B4-BE49-F238E27FC236}">
                <a16:creationId xmlns:a16="http://schemas.microsoft.com/office/drawing/2014/main" id="{734CCE92-9777-EDBA-D677-514745FFDF40}"/>
              </a:ext>
            </a:extLst>
          </p:cNvPr>
          <p:cNvSpPr txBox="1"/>
          <p:nvPr/>
        </p:nvSpPr>
        <p:spPr>
          <a:xfrm>
            <a:off x="98329" y="5171281"/>
            <a:ext cx="2900444" cy="1015663"/>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With the new spring 23’ collection ready to emerge with only the latest ready to wear styles and must have denims, deciding which pieces to add to cart is the only thing you will struggle to fit.</a:t>
            </a:r>
          </a:p>
        </p:txBody>
      </p:sp>
      <p:sp>
        <p:nvSpPr>
          <p:cNvPr id="13" name="TextBox 12">
            <a:extLst>
              <a:ext uri="{FF2B5EF4-FFF2-40B4-BE49-F238E27FC236}">
                <a16:creationId xmlns:a16="http://schemas.microsoft.com/office/drawing/2014/main" id="{53F0B37E-1206-0DE4-9ABE-0C5BE8690F66}"/>
              </a:ext>
            </a:extLst>
          </p:cNvPr>
          <p:cNvSpPr txBox="1"/>
          <p:nvPr/>
        </p:nvSpPr>
        <p:spPr>
          <a:xfrm>
            <a:off x="6335445" y="4689083"/>
            <a:ext cx="3308194" cy="369332"/>
          </a:xfrm>
          <a:prstGeom prst="rect">
            <a:avLst/>
          </a:prstGeom>
          <a:noFill/>
        </p:spPr>
        <p:txBody>
          <a:bodyPr wrap="square" rtlCol="0">
            <a:spAutoFit/>
          </a:bodyPr>
          <a:lstStyle/>
          <a:p>
            <a:r>
              <a:rPr lang="en-US" dirty="0"/>
              <a:t>So Fresh &amp; So Chic (In White) </a:t>
            </a:r>
          </a:p>
        </p:txBody>
      </p:sp>
      <p:sp>
        <p:nvSpPr>
          <p:cNvPr id="15" name="TextBox 14">
            <a:extLst>
              <a:ext uri="{FF2B5EF4-FFF2-40B4-BE49-F238E27FC236}">
                <a16:creationId xmlns:a16="http://schemas.microsoft.com/office/drawing/2014/main" id="{4C47D5C3-6750-5FA0-B3C5-847D9CA80DA1}"/>
              </a:ext>
            </a:extLst>
          </p:cNvPr>
          <p:cNvSpPr txBox="1"/>
          <p:nvPr/>
        </p:nvSpPr>
        <p:spPr>
          <a:xfrm>
            <a:off x="9567746" y="4693837"/>
            <a:ext cx="3127421" cy="646331"/>
          </a:xfrm>
          <a:prstGeom prst="rect">
            <a:avLst/>
          </a:prstGeom>
          <a:noFill/>
        </p:spPr>
        <p:txBody>
          <a:bodyPr wrap="square" rtlCol="0">
            <a:spAutoFit/>
          </a:bodyPr>
          <a:lstStyle/>
          <a:p>
            <a:r>
              <a:rPr lang="en-US" dirty="0"/>
              <a:t>Men’s Spring Selections Redefined </a:t>
            </a:r>
          </a:p>
        </p:txBody>
      </p:sp>
      <p:sp>
        <p:nvSpPr>
          <p:cNvPr id="16" name="TextBox 15">
            <a:extLst>
              <a:ext uri="{FF2B5EF4-FFF2-40B4-BE49-F238E27FC236}">
                <a16:creationId xmlns:a16="http://schemas.microsoft.com/office/drawing/2014/main" id="{16138C17-DF39-E56C-AE91-3D20FBA95516}"/>
              </a:ext>
            </a:extLst>
          </p:cNvPr>
          <p:cNvSpPr txBox="1"/>
          <p:nvPr/>
        </p:nvSpPr>
        <p:spPr>
          <a:xfrm>
            <a:off x="6460005" y="5091976"/>
            <a:ext cx="2780371" cy="1071704"/>
          </a:xfrm>
          <a:prstGeom prst="rect">
            <a:avLst/>
          </a:prstGeom>
          <a:noFill/>
        </p:spPr>
        <p:txBody>
          <a:bodyPr wrap="square" rtlCol="0">
            <a:sp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There’s nothing more enticing then head-to-toe white. A fresh clean look with a laid-back style, this timeless denim paring transcends throughout the seasons from warm summer days to cool winter nights.</a:t>
            </a:r>
          </a:p>
        </p:txBody>
      </p:sp>
      <p:sp>
        <p:nvSpPr>
          <p:cNvPr id="17" name="TextBox 16">
            <a:extLst>
              <a:ext uri="{FF2B5EF4-FFF2-40B4-BE49-F238E27FC236}">
                <a16:creationId xmlns:a16="http://schemas.microsoft.com/office/drawing/2014/main" id="{07691BA1-BA51-B814-0F9C-39CCAA926D3B}"/>
              </a:ext>
            </a:extLst>
          </p:cNvPr>
          <p:cNvSpPr txBox="1"/>
          <p:nvPr/>
        </p:nvSpPr>
        <p:spPr>
          <a:xfrm>
            <a:off x="9512749" y="5310369"/>
            <a:ext cx="2713463" cy="64633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Essential color pallets and unforgettable prints, men are stepping up their game when it comes to styles this season.</a:t>
            </a:r>
          </a:p>
        </p:txBody>
      </p:sp>
    </p:spTree>
    <p:extLst>
      <p:ext uri="{BB962C8B-B14F-4D97-AF65-F5344CB8AC3E}">
        <p14:creationId xmlns:p14="http://schemas.microsoft.com/office/powerpoint/2010/main" val="167970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D734-89CA-2ACD-2C8F-EFA307D8D6B1}"/>
              </a:ext>
            </a:extLst>
          </p:cNvPr>
          <p:cNvSpPr>
            <a:spLocks noGrp="1"/>
          </p:cNvSpPr>
          <p:nvPr>
            <p:ph type="title"/>
          </p:nvPr>
        </p:nvSpPr>
        <p:spPr>
          <a:xfrm>
            <a:off x="4858624" y="559543"/>
            <a:ext cx="5029200" cy="263417"/>
          </a:xfrm>
        </p:spPr>
        <p:txBody>
          <a:bodyPr>
            <a:noAutofit/>
          </a:bodyPr>
          <a:lstStyle/>
          <a:p>
            <a:r>
              <a:rPr lang="en-US" sz="2000"/>
              <a:t>Editorial Emails p1</a:t>
            </a:r>
          </a:p>
        </p:txBody>
      </p:sp>
      <p:pic>
        <p:nvPicPr>
          <p:cNvPr id="5" name="Content Placeholder 4">
            <a:extLst>
              <a:ext uri="{FF2B5EF4-FFF2-40B4-BE49-F238E27FC236}">
                <a16:creationId xmlns:a16="http://schemas.microsoft.com/office/drawing/2014/main" id="{B5D9BD30-9738-CCA2-85A6-D7AD7FAFF48F}"/>
              </a:ext>
            </a:extLst>
          </p:cNvPr>
          <p:cNvPicPr>
            <a:picLocks noGrp="1" noChangeAspect="1"/>
          </p:cNvPicPr>
          <p:nvPr>
            <p:ph idx="1"/>
          </p:nvPr>
        </p:nvPicPr>
        <p:blipFill>
          <a:blip r:embed="rId2"/>
          <a:stretch>
            <a:fillRect/>
          </a:stretch>
        </p:blipFill>
        <p:spPr>
          <a:xfrm>
            <a:off x="0" y="683283"/>
            <a:ext cx="3388319" cy="6137764"/>
          </a:xfrm>
        </p:spPr>
      </p:pic>
      <p:pic>
        <p:nvPicPr>
          <p:cNvPr id="7" name="Picture 6">
            <a:extLst>
              <a:ext uri="{FF2B5EF4-FFF2-40B4-BE49-F238E27FC236}">
                <a16:creationId xmlns:a16="http://schemas.microsoft.com/office/drawing/2014/main" id="{D118A320-0FF2-16B9-3F64-639B57DD6C26}"/>
              </a:ext>
            </a:extLst>
          </p:cNvPr>
          <p:cNvPicPr>
            <a:picLocks noChangeAspect="1"/>
          </p:cNvPicPr>
          <p:nvPr/>
        </p:nvPicPr>
        <p:blipFill>
          <a:blip r:embed="rId3"/>
          <a:stretch>
            <a:fillRect/>
          </a:stretch>
        </p:blipFill>
        <p:spPr>
          <a:xfrm>
            <a:off x="6509008" y="962280"/>
            <a:ext cx="2634458" cy="3958730"/>
          </a:xfrm>
          <a:prstGeom prst="rect">
            <a:avLst/>
          </a:prstGeom>
        </p:spPr>
      </p:pic>
      <p:sp>
        <p:nvSpPr>
          <p:cNvPr id="3" name="TextBox 2">
            <a:extLst>
              <a:ext uri="{FF2B5EF4-FFF2-40B4-BE49-F238E27FC236}">
                <a16:creationId xmlns:a16="http://schemas.microsoft.com/office/drawing/2014/main" id="{2E16D87E-0937-7C10-EFF7-0686D1318CC1}"/>
              </a:ext>
            </a:extLst>
          </p:cNvPr>
          <p:cNvSpPr txBox="1"/>
          <p:nvPr/>
        </p:nvSpPr>
        <p:spPr>
          <a:xfrm>
            <a:off x="2595422" y="2311930"/>
            <a:ext cx="3952622" cy="369332"/>
          </a:xfrm>
          <a:prstGeom prst="rect">
            <a:avLst/>
          </a:prstGeom>
          <a:noFill/>
        </p:spPr>
        <p:txBody>
          <a:bodyPr wrap="square" rtlCol="0">
            <a:spAutoFit/>
          </a:bodyPr>
          <a:lstStyle/>
          <a:p>
            <a:r>
              <a:rPr lang="en-US" dirty="0"/>
              <a:t>Say Hello to the Compact Knit Capsule </a:t>
            </a:r>
          </a:p>
        </p:txBody>
      </p:sp>
      <p:sp>
        <p:nvSpPr>
          <p:cNvPr id="9" name="TextBox 8">
            <a:extLst>
              <a:ext uri="{FF2B5EF4-FFF2-40B4-BE49-F238E27FC236}">
                <a16:creationId xmlns:a16="http://schemas.microsoft.com/office/drawing/2014/main" id="{D4BD6E1F-A495-ED1A-EB2B-CB3DF75FF564}"/>
              </a:ext>
            </a:extLst>
          </p:cNvPr>
          <p:cNvSpPr txBox="1"/>
          <p:nvPr/>
        </p:nvSpPr>
        <p:spPr>
          <a:xfrm>
            <a:off x="9581473" y="1796963"/>
            <a:ext cx="2486633" cy="369332"/>
          </a:xfrm>
          <a:prstGeom prst="rect">
            <a:avLst/>
          </a:prstGeom>
          <a:noFill/>
        </p:spPr>
        <p:txBody>
          <a:bodyPr wrap="square" rtlCol="0">
            <a:spAutoFit/>
          </a:bodyPr>
          <a:lstStyle/>
          <a:p>
            <a:r>
              <a:rPr lang="en-US" dirty="0"/>
              <a:t>Airy Spring Vibes</a:t>
            </a:r>
          </a:p>
        </p:txBody>
      </p:sp>
      <p:sp>
        <p:nvSpPr>
          <p:cNvPr id="10" name="TextBox 9">
            <a:extLst>
              <a:ext uri="{FF2B5EF4-FFF2-40B4-BE49-F238E27FC236}">
                <a16:creationId xmlns:a16="http://schemas.microsoft.com/office/drawing/2014/main" id="{5FF11C1C-B69F-C63D-4591-C36D29E24552}"/>
              </a:ext>
            </a:extLst>
          </p:cNvPr>
          <p:cNvSpPr txBox="1"/>
          <p:nvPr/>
        </p:nvSpPr>
        <p:spPr>
          <a:xfrm>
            <a:off x="9118814" y="2305615"/>
            <a:ext cx="3073186" cy="1446550"/>
          </a:xfrm>
          <a:prstGeom prst="rect">
            <a:avLst/>
          </a:prstGeom>
          <a:noFill/>
        </p:spPr>
        <p:txBody>
          <a:bodyPr wrap="square" rtlCol="0">
            <a:spAutoFit/>
          </a:bodyPr>
          <a:lstStyle/>
          <a:p>
            <a:r>
              <a:rPr lang="en-US" sz="1100" dirty="0"/>
              <a:t>Shed the winter chill and slip into lightweight looks and styles that are sure to get you ready for the new spring season. </a:t>
            </a:r>
          </a:p>
          <a:p>
            <a:endParaRPr lang="en-US" sz="1100" dirty="0"/>
          </a:p>
          <a:p>
            <a:r>
              <a:rPr lang="en-US" sz="1100" dirty="0"/>
              <a:t>Airy knit designs that encompass a star openwork silhouette can be paired with a bold tone top for an added pop of color is a sure way to become a seasonal staple selection.</a:t>
            </a:r>
          </a:p>
        </p:txBody>
      </p:sp>
      <p:sp>
        <p:nvSpPr>
          <p:cNvPr id="11" name="TextBox 10">
            <a:extLst>
              <a:ext uri="{FF2B5EF4-FFF2-40B4-BE49-F238E27FC236}">
                <a16:creationId xmlns:a16="http://schemas.microsoft.com/office/drawing/2014/main" id="{8B7D81B7-C9E5-1170-7609-CF1E2CFE310D}"/>
              </a:ext>
            </a:extLst>
          </p:cNvPr>
          <p:cNvSpPr txBox="1"/>
          <p:nvPr/>
        </p:nvSpPr>
        <p:spPr>
          <a:xfrm>
            <a:off x="3087907" y="2837911"/>
            <a:ext cx="3541433" cy="2031325"/>
          </a:xfrm>
          <a:prstGeom prst="rect">
            <a:avLst/>
          </a:prstGeom>
          <a:noFill/>
        </p:spPr>
        <p:txBody>
          <a:bodyPr wrap="square" rtlCol="0">
            <a:spAutoFit/>
          </a:bodyPr>
          <a:lstStyle/>
          <a:p>
            <a:r>
              <a:rPr lang="en-US" sz="1050" dirty="0"/>
              <a:t>Ready to embark on your next weekend getaway? First things first, what are you going to wear on your travels. </a:t>
            </a:r>
          </a:p>
          <a:p>
            <a:endParaRPr lang="en-US" sz="1050" dirty="0"/>
          </a:p>
          <a:p>
            <a:r>
              <a:rPr lang="en-US" sz="1050" dirty="0"/>
              <a:t>Our Compact Knit Capsule offers lightweight knits that encapsulate bold leisurewear designs, and merges styles into everyday essentials. </a:t>
            </a:r>
          </a:p>
          <a:p>
            <a:endParaRPr lang="en-US" sz="1050" dirty="0"/>
          </a:p>
          <a:p>
            <a:r>
              <a:rPr lang="en-US" sz="1050" dirty="0"/>
              <a:t>From pants to dresses to even cropped bomber jackets, this collection allows you to piece together an unforgettable ensemble. Mix-and-match these pieces with a pair of denim jeans or go bold with a head-to-toe monochromatic look. </a:t>
            </a:r>
          </a:p>
          <a:p>
            <a:r>
              <a:rPr lang="en-US" sz="1050" dirty="0"/>
              <a:t> </a:t>
            </a:r>
          </a:p>
        </p:txBody>
      </p:sp>
    </p:spTree>
    <p:extLst>
      <p:ext uri="{BB962C8B-B14F-4D97-AF65-F5344CB8AC3E}">
        <p14:creationId xmlns:p14="http://schemas.microsoft.com/office/powerpoint/2010/main" val="26910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4697-6AE8-32EA-7BB4-79D6B514DB0B}"/>
              </a:ext>
            </a:extLst>
          </p:cNvPr>
          <p:cNvSpPr>
            <a:spLocks noGrp="1"/>
          </p:cNvSpPr>
          <p:nvPr>
            <p:ph type="title"/>
          </p:nvPr>
        </p:nvSpPr>
        <p:spPr>
          <a:xfrm>
            <a:off x="3844438" y="338761"/>
            <a:ext cx="5661171" cy="850646"/>
          </a:xfrm>
        </p:spPr>
        <p:txBody>
          <a:bodyPr>
            <a:normAutofit/>
          </a:bodyPr>
          <a:lstStyle/>
          <a:p>
            <a:r>
              <a:rPr lang="en-US" sz="2000"/>
              <a:t>Editorial Emails p2</a:t>
            </a:r>
          </a:p>
        </p:txBody>
      </p:sp>
      <p:pic>
        <p:nvPicPr>
          <p:cNvPr id="5" name="Content Placeholder 4">
            <a:extLst>
              <a:ext uri="{FF2B5EF4-FFF2-40B4-BE49-F238E27FC236}">
                <a16:creationId xmlns:a16="http://schemas.microsoft.com/office/drawing/2014/main" id="{B46986E8-26CB-770C-3C3A-711B9C0685E6}"/>
              </a:ext>
            </a:extLst>
          </p:cNvPr>
          <p:cNvPicPr>
            <a:picLocks noGrp="1" noChangeAspect="1"/>
          </p:cNvPicPr>
          <p:nvPr>
            <p:ph idx="1"/>
          </p:nvPr>
        </p:nvPicPr>
        <p:blipFill>
          <a:blip r:embed="rId2"/>
          <a:stretch>
            <a:fillRect/>
          </a:stretch>
        </p:blipFill>
        <p:spPr>
          <a:xfrm>
            <a:off x="0" y="102937"/>
            <a:ext cx="3050421" cy="6652126"/>
          </a:xfrm>
        </p:spPr>
      </p:pic>
      <p:pic>
        <p:nvPicPr>
          <p:cNvPr id="7" name="Picture 6">
            <a:extLst>
              <a:ext uri="{FF2B5EF4-FFF2-40B4-BE49-F238E27FC236}">
                <a16:creationId xmlns:a16="http://schemas.microsoft.com/office/drawing/2014/main" id="{D0ED7F63-B231-BFFF-3172-321A08596FDB}"/>
              </a:ext>
            </a:extLst>
          </p:cNvPr>
          <p:cNvPicPr>
            <a:picLocks noChangeAspect="1"/>
          </p:cNvPicPr>
          <p:nvPr/>
        </p:nvPicPr>
        <p:blipFill>
          <a:blip r:embed="rId3"/>
          <a:stretch>
            <a:fillRect/>
          </a:stretch>
        </p:blipFill>
        <p:spPr>
          <a:xfrm>
            <a:off x="9078475" y="102937"/>
            <a:ext cx="3056752" cy="4802319"/>
          </a:xfrm>
          <a:prstGeom prst="rect">
            <a:avLst/>
          </a:prstGeom>
        </p:spPr>
      </p:pic>
      <p:sp>
        <p:nvSpPr>
          <p:cNvPr id="3" name="TextBox 2">
            <a:extLst>
              <a:ext uri="{FF2B5EF4-FFF2-40B4-BE49-F238E27FC236}">
                <a16:creationId xmlns:a16="http://schemas.microsoft.com/office/drawing/2014/main" id="{C692460B-D616-5E26-7420-BCC26A1B3F25}"/>
              </a:ext>
            </a:extLst>
          </p:cNvPr>
          <p:cNvSpPr txBox="1"/>
          <p:nvPr/>
        </p:nvSpPr>
        <p:spPr>
          <a:xfrm>
            <a:off x="6675023" y="4401476"/>
            <a:ext cx="2189474" cy="338554"/>
          </a:xfrm>
          <a:prstGeom prst="rect">
            <a:avLst/>
          </a:prstGeom>
          <a:noFill/>
        </p:spPr>
        <p:txBody>
          <a:bodyPr wrap="square" rtlCol="0">
            <a:spAutoFit/>
          </a:bodyPr>
          <a:lstStyle/>
          <a:p>
            <a:r>
              <a:rPr lang="en-US" sz="1600" dirty="0"/>
              <a:t>Wardrobe Refresh</a:t>
            </a:r>
          </a:p>
        </p:txBody>
      </p:sp>
      <p:sp>
        <p:nvSpPr>
          <p:cNvPr id="4" name="TextBox 3">
            <a:extLst>
              <a:ext uri="{FF2B5EF4-FFF2-40B4-BE49-F238E27FC236}">
                <a16:creationId xmlns:a16="http://schemas.microsoft.com/office/drawing/2014/main" id="{1B8D8997-6A6A-DB68-BB2C-2A58CD515A90}"/>
              </a:ext>
            </a:extLst>
          </p:cNvPr>
          <p:cNvSpPr txBox="1"/>
          <p:nvPr/>
        </p:nvSpPr>
        <p:spPr>
          <a:xfrm>
            <a:off x="2407920" y="2220654"/>
            <a:ext cx="3355357" cy="1569660"/>
          </a:xfrm>
          <a:prstGeom prst="rect">
            <a:avLst/>
          </a:prstGeom>
          <a:noFill/>
        </p:spPr>
        <p:txBody>
          <a:bodyPr wrap="square" rtlCol="0">
            <a:spAutoFit/>
          </a:bodyPr>
          <a:lstStyle/>
          <a:p>
            <a:r>
              <a:rPr lang="en-US" sz="1200" dirty="0"/>
              <a:t>A muted interlacing of soft cool tones against a light wash denim, make the perfect pairing this spring season. </a:t>
            </a:r>
          </a:p>
          <a:p>
            <a:endParaRPr lang="en-US" sz="1200" dirty="0"/>
          </a:p>
          <a:p>
            <a:r>
              <a:rPr lang="en-US" sz="1200" dirty="0"/>
              <a:t>A straight leg denim design with intentionally distressed areas, intricately stitched artisanal floral and script designs crafts an unforgettable statement piece you won't want to be without.</a:t>
            </a:r>
          </a:p>
        </p:txBody>
      </p:sp>
      <p:sp>
        <p:nvSpPr>
          <p:cNvPr id="10" name="TextBox 9">
            <a:extLst>
              <a:ext uri="{FF2B5EF4-FFF2-40B4-BE49-F238E27FC236}">
                <a16:creationId xmlns:a16="http://schemas.microsoft.com/office/drawing/2014/main" id="{0CBE8DD0-658F-D6B3-EA3B-FB6583421C1D}"/>
              </a:ext>
            </a:extLst>
          </p:cNvPr>
          <p:cNvSpPr txBox="1"/>
          <p:nvPr/>
        </p:nvSpPr>
        <p:spPr>
          <a:xfrm>
            <a:off x="2407920" y="1692451"/>
            <a:ext cx="3792511" cy="369332"/>
          </a:xfrm>
          <a:prstGeom prst="rect">
            <a:avLst/>
          </a:prstGeom>
          <a:noFill/>
        </p:spPr>
        <p:txBody>
          <a:bodyPr wrap="square" rtlCol="0">
            <a:spAutoFit/>
          </a:bodyPr>
          <a:lstStyle/>
          <a:p>
            <a:r>
              <a:rPr lang="en-US" dirty="0"/>
              <a:t>Spring Tones &amp; Denim Vibes</a:t>
            </a:r>
          </a:p>
        </p:txBody>
      </p:sp>
      <p:sp>
        <p:nvSpPr>
          <p:cNvPr id="12" name="TextBox 11">
            <a:extLst>
              <a:ext uri="{FF2B5EF4-FFF2-40B4-BE49-F238E27FC236}">
                <a16:creationId xmlns:a16="http://schemas.microsoft.com/office/drawing/2014/main" id="{75DB27DE-CC34-31E1-3A4B-05E4CE48E1D8}"/>
              </a:ext>
            </a:extLst>
          </p:cNvPr>
          <p:cNvSpPr txBox="1"/>
          <p:nvPr/>
        </p:nvSpPr>
        <p:spPr>
          <a:xfrm>
            <a:off x="5856050" y="4905256"/>
            <a:ext cx="3939540" cy="1668149"/>
          </a:xfrm>
          <a:prstGeom prst="rect">
            <a:avLst/>
          </a:prstGeom>
          <a:noFill/>
        </p:spPr>
        <p:txBody>
          <a:bodyPr wrap="square" rtlCol="0">
            <a:spAutoFit/>
          </a:bodyPr>
          <a:lstStyle/>
          <a:p>
            <a:pPr marL="0" marR="0">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Denim on denim wear is one style that withstands the ever-changing fashion trends. </a:t>
            </a:r>
          </a:p>
          <a:p>
            <a:pPr marL="0" marR="0">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This simple yet elevated pairing of classic double denim is now an essential closet layering staple. </a:t>
            </a:r>
          </a:p>
          <a:p>
            <a:pPr marL="0" marR="0">
              <a:lnSpc>
                <a:spcPct val="107000"/>
              </a:lnSpc>
              <a:spcBef>
                <a:spcPts val="0"/>
              </a:spcBef>
              <a:spcAft>
                <a:spcPts val="800"/>
              </a:spcAft>
            </a:pPr>
            <a:r>
              <a:rPr lang="en-US" sz="1200" dirty="0">
                <a:effectLst/>
                <a:ea typeface="Calibri" panose="020F0502020204030204" pitchFamily="34" charset="0"/>
                <a:cs typeface="Times New Roman" panose="02020603050405020304" pitchFamily="18" charset="0"/>
              </a:rPr>
              <a:t>No matter the season, this is one look that transcends beyond what’s ‘cool’ and always instantly refreshes any look to a clean fresh aesthetic. </a:t>
            </a:r>
          </a:p>
        </p:txBody>
      </p:sp>
    </p:spTree>
    <p:extLst>
      <p:ext uri="{BB962C8B-B14F-4D97-AF65-F5344CB8AC3E}">
        <p14:creationId xmlns:p14="http://schemas.microsoft.com/office/powerpoint/2010/main" val="34507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14B0-1233-3E4C-D9C7-63E880D04386}"/>
              </a:ext>
            </a:extLst>
          </p:cNvPr>
          <p:cNvSpPr>
            <a:spLocks noGrp="1"/>
          </p:cNvSpPr>
          <p:nvPr>
            <p:ph type="title"/>
          </p:nvPr>
        </p:nvSpPr>
        <p:spPr>
          <a:xfrm>
            <a:off x="4756573" y="507127"/>
            <a:ext cx="2678853" cy="861086"/>
          </a:xfrm>
        </p:spPr>
        <p:txBody>
          <a:bodyPr>
            <a:normAutofit/>
          </a:bodyPr>
          <a:lstStyle/>
          <a:p>
            <a:r>
              <a:rPr lang="en-US" sz="1600"/>
              <a:t>short one-line digital ads</a:t>
            </a:r>
          </a:p>
        </p:txBody>
      </p:sp>
      <p:pic>
        <p:nvPicPr>
          <p:cNvPr id="5" name="Content Placeholder 4">
            <a:extLst>
              <a:ext uri="{FF2B5EF4-FFF2-40B4-BE49-F238E27FC236}">
                <a16:creationId xmlns:a16="http://schemas.microsoft.com/office/drawing/2014/main" id="{598C274C-1D3F-32CD-9B02-3F6D263D1084}"/>
              </a:ext>
            </a:extLst>
          </p:cNvPr>
          <p:cNvPicPr>
            <a:picLocks noGrp="1" noChangeAspect="1"/>
          </p:cNvPicPr>
          <p:nvPr>
            <p:ph idx="1"/>
          </p:nvPr>
        </p:nvPicPr>
        <p:blipFill>
          <a:blip r:embed="rId2"/>
          <a:stretch>
            <a:fillRect/>
          </a:stretch>
        </p:blipFill>
        <p:spPr>
          <a:xfrm>
            <a:off x="650221" y="1368213"/>
            <a:ext cx="10891555" cy="3337033"/>
          </a:xfrm>
        </p:spPr>
      </p:pic>
      <p:sp>
        <p:nvSpPr>
          <p:cNvPr id="13" name="TextBox 12">
            <a:extLst>
              <a:ext uri="{FF2B5EF4-FFF2-40B4-BE49-F238E27FC236}">
                <a16:creationId xmlns:a16="http://schemas.microsoft.com/office/drawing/2014/main" id="{BDA199BD-DEED-F508-30A1-87BF53D8FDD8}"/>
              </a:ext>
            </a:extLst>
          </p:cNvPr>
          <p:cNvSpPr txBox="1"/>
          <p:nvPr/>
        </p:nvSpPr>
        <p:spPr>
          <a:xfrm>
            <a:off x="-16342" y="4680637"/>
            <a:ext cx="3248645" cy="276999"/>
          </a:xfrm>
          <a:prstGeom prst="rect">
            <a:avLst/>
          </a:prstGeom>
          <a:noFill/>
        </p:spPr>
        <p:txBody>
          <a:bodyPr wrap="square" rtlCol="0">
            <a:spAutoFit/>
          </a:bodyPr>
          <a:lstStyle/>
          <a:p>
            <a:r>
              <a:rPr lang="en-US" sz="1200" dirty="0"/>
              <a:t>Iconic denim styles with a fresh new attitude </a:t>
            </a:r>
          </a:p>
        </p:txBody>
      </p:sp>
      <p:sp>
        <p:nvSpPr>
          <p:cNvPr id="14" name="TextBox 13">
            <a:extLst>
              <a:ext uri="{FF2B5EF4-FFF2-40B4-BE49-F238E27FC236}">
                <a16:creationId xmlns:a16="http://schemas.microsoft.com/office/drawing/2014/main" id="{E6A31475-EA3B-A05A-9FF5-D7DABDE36DF1}"/>
              </a:ext>
            </a:extLst>
          </p:cNvPr>
          <p:cNvSpPr txBox="1"/>
          <p:nvPr/>
        </p:nvSpPr>
        <p:spPr>
          <a:xfrm>
            <a:off x="2944557" y="4697551"/>
            <a:ext cx="4120530" cy="276999"/>
          </a:xfrm>
          <a:prstGeom prst="rect">
            <a:avLst/>
          </a:prstGeom>
          <a:noFill/>
        </p:spPr>
        <p:txBody>
          <a:bodyPr wrap="square" rtlCol="0">
            <a:spAutoFit/>
          </a:bodyPr>
          <a:lstStyle/>
          <a:p>
            <a:r>
              <a:rPr lang="en-US" sz="1200" dirty="0"/>
              <a:t>Modern fits, luxe fabrics, signature stitched logo design </a:t>
            </a:r>
          </a:p>
        </p:txBody>
      </p:sp>
      <p:sp>
        <p:nvSpPr>
          <p:cNvPr id="15" name="TextBox 14">
            <a:extLst>
              <a:ext uri="{FF2B5EF4-FFF2-40B4-BE49-F238E27FC236}">
                <a16:creationId xmlns:a16="http://schemas.microsoft.com/office/drawing/2014/main" id="{CE77222D-06D6-EA7D-8824-845F58AEC25A}"/>
              </a:ext>
            </a:extLst>
          </p:cNvPr>
          <p:cNvSpPr txBox="1"/>
          <p:nvPr/>
        </p:nvSpPr>
        <p:spPr>
          <a:xfrm>
            <a:off x="6414551" y="4705246"/>
            <a:ext cx="2944871" cy="261610"/>
          </a:xfrm>
          <a:prstGeom prst="rect">
            <a:avLst/>
          </a:prstGeom>
          <a:noFill/>
        </p:spPr>
        <p:txBody>
          <a:bodyPr wrap="square" rtlCol="0">
            <a:spAutoFit/>
          </a:bodyPr>
          <a:lstStyle/>
          <a:p>
            <a:r>
              <a:rPr lang="en-US" sz="1100" dirty="0"/>
              <a:t>Laid back styles that don’t compromise fashion</a:t>
            </a:r>
          </a:p>
        </p:txBody>
      </p:sp>
      <p:sp>
        <p:nvSpPr>
          <p:cNvPr id="16" name="TextBox 15">
            <a:extLst>
              <a:ext uri="{FF2B5EF4-FFF2-40B4-BE49-F238E27FC236}">
                <a16:creationId xmlns:a16="http://schemas.microsoft.com/office/drawing/2014/main" id="{E2F21E85-97B1-3249-89A8-A80BF1DD3380}"/>
              </a:ext>
            </a:extLst>
          </p:cNvPr>
          <p:cNvSpPr txBox="1"/>
          <p:nvPr/>
        </p:nvSpPr>
        <p:spPr>
          <a:xfrm>
            <a:off x="9359422" y="4672670"/>
            <a:ext cx="3052584" cy="276999"/>
          </a:xfrm>
          <a:prstGeom prst="rect">
            <a:avLst/>
          </a:prstGeom>
          <a:noFill/>
        </p:spPr>
        <p:txBody>
          <a:bodyPr wrap="square" rtlCol="0">
            <a:spAutoFit/>
          </a:bodyPr>
          <a:lstStyle/>
          <a:p>
            <a:r>
              <a:rPr lang="en-US" sz="1200" dirty="0"/>
              <a:t>A lived-in feel on perfectly broken in fabric</a:t>
            </a:r>
          </a:p>
        </p:txBody>
      </p:sp>
    </p:spTree>
    <p:extLst>
      <p:ext uri="{BB962C8B-B14F-4D97-AF65-F5344CB8AC3E}">
        <p14:creationId xmlns:p14="http://schemas.microsoft.com/office/powerpoint/2010/main" val="139646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AC9B-C6CE-1B57-9D58-09DBC9E07C67}"/>
              </a:ext>
            </a:extLst>
          </p:cNvPr>
          <p:cNvSpPr>
            <a:spLocks noGrp="1"/>
          </p:cNvSpPr>
          <p:nvPr>
            <p:ph type="title"/>
          </p:nvPr>
        </p:nvSpPr>
        <p:spPr>
          <a:xfrm>
            <a:off x="3498427" y="504177"/>
            <a:ext cx="4663440" cy="637566"/>
          </a:xfrm>
        </p:spPr>
        <p:txBody>
          <a:bodyPr>
            <a:normAutofit fontScale="90000"/>
          </a:bodyPr>
          <a:lstStyle/>
          <a:p>
            <a:r>
              <a:rPr lang="en-US" sz="1600"/>
              <a:t>product descriptions approximately 50 words</a:t>
            </a:r>
          </a:p>
        </p:txBody>
      </p:sp>
      <p:pic>
        <p:nvPicPr>
          <p:cNvPr id="5" name="Content Placeholder 4">
            <a:extLst>
              <a:ext uri="{FF2B5EF4-FFF2-40B4-BE49-F238E27FC236}">
                <a16:creationId xmlns:a16="http://schemas.microsoft.com/office/drawing/2014/main" id="{12C5FB4D-0F68-A7B1-5E63-4C0B7C372223}"/>
              </a:ext>
            </a:extLst>
          </p:cNvPr>
          <p:cNvPicPr>
            <a:picLocks noGrp="1" noChangeAspect="1"/>
          </p:cNvPicPr>
          <p:nvPr>
            <p:ph idx="1"/>
          </p:nvPr>
        </p:nvPicPr>
        <p:blipFill rotWithShape="1">
          <a:blip r:embed="rId2"/>
          <a:srcRect t="2653"/>
          <a:stretch/>
        </p:blipFill>
        <p:spPr>
          <a:xfrm>
            <a:off x="402309" y="992611"/>
            <a:ext cx="2395952" cy="4121256"/>
          </a:xfrm>
        </p:spPr>
      </p:pic>
      <p:pic>
        <p:nvPicPr>
          <p:cNvPr id="7" name="Picture 6">
            <a:extLst>
              <a:ext uri="{FF2B5EF4-FFF2-40B4-BE49-F238E27FC236}">
                <a16:creationId xmlns:a16="http://schemas.microsoft.com/office/drawing/2014/main" id="{C43BF2E7-B2E1-D742-8C6C-C89C43F0867F}"/>
              </a:ext>
            </a:extLst>
          </p:cNvPr>
          <p:cNvPicPr>
            <a:picLocks noChangeAspect="1"/>
          </p:cNvPicPr>
          <p:nvPr/>
        </p:nvPicPr>
        <p:blipFill rotWithShape="1">
          <a:blip r:embed="rId3"/>
          <a:srcRect t="3471"/>
          <a:stretch/>
        </p:blipFill>
        <p:spPr>
          <a:xfrm>
            <a:off x="4272878" y="1141743"/>
            <a:ext cx="2385806" cy="4051640"/>
          </a:xfrm>
          <a:prstGeom prst="rect">
            <a:avLst/>
          </a:prstGeom>
        </p:spPr>
      </p:pic>
      <p:pic>
        <p:nvPicPr>
          <p:cNvPr id="9" name="Picture 8">
            <a:extLst>
              <a:ext uri="{FF2B5EF4-FFF2-40B4-BE49-F238E27FC236}">
                <a16:creationId xmlns:a16="http://schemas.microsoft.com/office/drawing/2014/main" id="{957314CF-8413-E7FC-D218-B8676A3C97B9}"/>
              </a:ext>
            </a:extLst>
          </p:cNvPr>
          <p:cNvPicPr>
            <a:picLocks noChangeAspect="1"/>
          </p:cNvPicPr>
          <p:nvPr/>
        </p:nvPicPr>
        <p:blipFill>
          <a:blip r:embed="rId4"/>
          <a:stretch>
            <a:fillRect/>
          </a:stretch>
        </p:blipFill>
        <p:spPr>
          <a:xfrm>
            <a:off x="8566474" y="992611"/>
            <a:ext cx="1979606" cy="4070737"/>
          </a:xfrm>
          <a:prstGeom prst="rect">
            <a:avLst/>
          </a:prstGeom>
        </p:spPr>
      </p:pic>
      <p:sp>
        <p:nvSpPr>
          <p:cNvPr id="3" name="TextBox 2">
            <a:extLst>
              <a:ext uri="{FF2B5EF4-FFF2-40B4-BE49-F238E27FC236}">
                <a16:creationId xmlns:a16="http://schemas.microsoft.com/office/drawing/2014/main" id="{0825281D-00FE-1B36-FC35-4E51342BCFC2}"/>
              </a:ext>
            </a:extLst>
          </p:cNvPr>
          <p:cNvSpPr txBox="1"/>
          <p:nvPr/>
        </p:nvSpPr>
        <p:spPr>
          <a:xfrm>
            <a:off x="113551" y="5113867"/>
            <a:ext cx="3384876" cy="2031325"/>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Crafted from a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lustre</a:t>
            </a:r>
            <a:r>
              <a:rPr lang="en-US" sz="1400" dirty="0">
                <a:effectLst/>
                <a:latin typeface="Calibri" panose="020F0502020204030204" pitchFamily="34" charset="0"/>
                <a:ea typeface="Calibri" panose="020F0502020204030204" pitchFamily="34" charset="0"/>
                <a:cs typeface="Times New Roman" panose="02020603050405020304" pitchFamily="18" charset="0"/>
              </a:rPr>
              <a:t> chambray fabric made of sustainable properties, this belted shirt dress transcends effortlessly between the seasons. From the concealed front button closure to the detachable waist belt to help accentuate your waist, this little number is the perfect selection for your next daytime outing.</a:t>
            </a:r>
          </a:p>
          <a:p>
            <a:endParaRPr lang="en-US" sz="1400" dirty="0"/>
          </a:p>
        </p:txBody>
      </p:sp>
      <p:sp>
        <p:nvSpPr>
          <p:cNvPr id="4" name="TextBox 3">
            <a:extLst>
              <a:ext uri="{FF2B5EF4-FFF2-40B4-BE49-F238E27FC236}">
                <a16:creationId xmlns:a16="http://schemas.microsoft.com/office/drawing/2014/main" id="{E4F08A6E-8149-B490-6058-3FC5CFF5EF46}"/>
              </a:ext>
            </a:extLst>
          </p:cNvPr>
          <p:cNvSpPr txBox="1"/>
          <p:nvPr/>
        </p:nvSpPr>
        <p:spPr>
          <a:xfrm>
            <a:off x="3932632" y="5235229"/>
            <a:ext cx="3691951" cy="1384995"/>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 classic denim style with a comfortable stretch fit feel, these low-rise flair bottoms offer the perfect laid-back design. With the low-rise waistband that rests right on the hips to the wide leg flair hem, this immaculate silhouette embodies the perfect effortlessly chic style.</a:t>
            </a:r>
          </a:p>
        </p:txBody>
      </p:sp>
      <p:sp>
        <p:nvSpPr>
          <p:cNvPr id="8" name="TextBox 7">
            <a:extLst>
              <a:ext uri="{FF2B5EF4-FFF2-40B4-BE49-F238E27FC236}">
                <a16:creationId xmlns:a16="http://schemas.microsoft.com/office/drawing/2014/main" id="{9C372BFA-F4C9-381E-0192-3414E06C310C}"/>
              </a:ext>
            </a:extLst>
          </p:cNvPr>
          <p:cNvSpPr txBox="1"/>
          <p:nvPr/>
        </p:nvSpPr>
        <p:spPr>
          <a:xfrm>
            <a:off x="8336863" y="5235229"/>
            <a:ext cx="3511975" cy="1465209"/>
          </a:xfrm>
          <a:prstGeom prst="rect">
            <a:avLst/>
          </a:prstGeom>
          <a:noFill/>
        </p:spPr>
        <p:txBody>
          <a:bodyPr wrap="square" rtlCol="0">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Made from lightweight Japanese denim, the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Airweft</a:t>
            </a:r>
            <a:r>
              <a:rPr lang="en-US" sz="1400" dirty="0">
                <a:effectLst/>
                <a:latin typeface="Calibri" panose="020F0502020204030204" pitchFamily="34" charset="0"/>
                <a:ea typeface="Calibri" panose="020F0502020204030204" pitchFamily="34" charset="0"/>
                <a:cs typeface="Times New Roman" panose="02020603050405020304" pitchFamily="18" charset="0"/>
              </a:rPr>
              <a:t> straight leg offers the perfect refined modern look. From the structured denim fabric to the classic design that never goes out of style, it’s no wonder this pair is a best seller.</a:t>
            </a:r>
          </a:p>
        </p:txBody>
      </p:sp>
    </p:spTree>
    <p:extLst>
      <p:ext uri="{BB962C8B-B14F-4D97-AF65-F5344CB8AC3E}">
        <p14:creationId xmlns:p14="http://schemas.microsoft.com/office/powerpoint/2010/main" val="3312119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37440</TotalTime>
  <Words>690</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Parcel</vt:lpstr>
      <vt:lpstr>PowerPoint Presentation</vt:lpstr>
      <vt:lpstr>PowerPoint Presentation</vt:lpstr>
      <vt:lpstr>Editorial Emails p1</vt:lpstr>
      <vt:lpstr>Editorial Emails p2</vt:lpstr>
      <vt:lpstr>short one-line digital ads</vt:lpstr>
      <vt:lpstr>product descriptions approximately 50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Natanya Toomes</dc:creator>
  <cp:lastModifiedBy>Natanya Toomes</cp:lastModifiedBy>
  <cp:revision>31</cp:revision>
  <dcterms:created xsi:type="dcterms:W3CDTF">2023-03-03T04:04:18Z</dcterms:created>
  <dcterms:modified xsi:type="dcterms:W3CDTF">2023-04-22T20:27:37Z</dcterms:modified>
</cp:coreProperties>
</file>