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p:scale>
          <a:sx n="73" d="100"/>
          <a:sy n="73" d="100"/>
        </p:scale>
        <p:origin x="172"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2D09E-2D9D-C515-E52A-56714A7B29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3B713C-E684-E85C-AC89-64BE00CC12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68B9E-6CA1-F222-A53E-8FF8CA01D58A}"/>
              </a:ext>
            </a:extLst>
          </p:cNvPr>
          <p:cNvSpPr>
            <a:spLocks noGrp="1"/>
          </p:cNvSpPr>
          <p:nvPr>
            <p:ph type="dt" sz="half" idx="10"/>
          </p:nvPr>
        </p:nvSpPr>
        <p:spPr/>
        <p:txBody>
          <a:bodyPr/>
          <a:lstStyle/>
          <a:p>
            <a:fld id="{27CDD10E-5E87-4CE0-A6EE-99E188D9FBAE}" type="datetimeFigureOut">
              <a:rPr lang="en-US" smtClean="0"/>
              <a:t>2/17/2024</a:t>
            </a:fld>
            <a:endParaRPr lang="en-US"/>
          </a:p>
        </p:txBody>
      </p:sp>
      <p:sp>
        <p:nvSpPr>
          <p:cNvPr id="5" name="Footer Placeholder 4">
            <a:extLst>
              <a:ext uri="{FF2B5EF4-FFF2-40B4-BE49-F238E27FC236}">
                <a16:creationId xmlns:a16="http://schemas.microsoft.com/office/drawing/2014/main" id="{C752A64E-F3DE-074C-2A52-3437C0CFD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93F13-7D40-5DFB-FE66-E84B8232B8F7}"/>
              </a:ext>
            </a:extLst>
          </p:cNvPr>
          <p:cNvSpPr>
            <a:spLocks noGrp="1"/>
          </p:cNvSpPr>
          <p:nvPr>
            <p:ph type="sldNum" sz="quarter" idx="12"/>
          </p:nvPr>
        </p:nvSpPr>
        <p:spPr/>
        <p:txBody>
          <a:bodyPr/>
          <a:lstStyle/>
          <a:p>
            <a:fld id="{9A463C87-0F11-4910-ACF7-B8FAA1ED449F}" type="slidenum">
              <a:rPr lang="en-US" smtClean="0"/>
              <a:t>‹#›</a:t>
            </a:fld>
            <a:endParaRPr lang="en-US"/>
          </a:p>
        </p:txBody>
      </p:sp>
    </p:spTree>
    <p:extLst>
      <p:ext uri="{BB962C8B-B14F-4D97-AF65-F5344CB8AC3E}">
        <p14:creationId xmlns:p14="http://schemas.microsoft.com/office/powerpoint/2010/main" val="131254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8D0C-9F69-0E8E-C751-8498308AB9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6ED75E-DAC9-DC93-8693-F5B28AD7F9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366E0-4862-0A15-E92A-11DE3B70D24E}"/>
              </a:ext>
            </a:extLst>
          </p:cNvPr>
          <p:cNvSpPr>
            <a:spLocks noGrp="1"/>
          </p:cNvSpPr>
          <p:nvPr>
            <p:ph type="dt" sz="half" idx="10"/>
          </p:nvPr>
        </p:nvSpPr>
        <p:spPr/>
        <p:txBody>
          <a:bodyPr/>
          <a:lstStyle/>
          <a:p>
            <a:fld id="{27CDD10E-5E87-4CE0-A6EE-99E188D9FBAE}" type="datetimeFigureOut">
              <a:rPr lang="en-US" smtClean="0"/>
              <a:t>2/17/2024</a:t>
            </a:fld>
            <a:endParaRPr lang="en-US"/>
          </a:p>
        </p:txBody>
      </p:sp>
      <p:sp>
        <p:nvSpPr>
          <p:cNvPr id="5" name="Footer Placeholder 4">
            <a:extLst>
              <a:ext uri="{FF2B5EF4-FFF2-40B4-BE49-F238E27FC236}">
                <a16:creationId xmlns:a16="http://schemas.microsoft.com/office/drawing/2014/main" id="{73ED6994-07F8-BED3-4AA9-67726E340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BFB21-A06E-F1CC-C549-BE068C58F05E}"/>
              </a:ext>
            </a:extLst>
          </p:cNvPr>
          <p:cNvSpPr>
            <a:spLocks noGrp="1"/>
          </p:cNvSpPr>
          <p:nvPr>
            <p:ph type="sldNum" sz="quarter" idx="12"/>
          </p:nvPr>
        </p:nvSpPr>
        <p:spPr/>
        <p:txBody>
          <a:bodyPr/>
          <a:lstStyle/>
          <a:p>
            <a:fld id="{9A463C87-0F11-4910-ACF7-B8FAA1ED449F}" type="slidenum">
              <a:rPr lang="en-US" smtClean="0"/>
              <a:t>‹#›</a:t>
            </a:fld>
            <a:endParaRPr lang="en-US"/>
          </a:p>
        </p:txBody>
      </p:sp>
    </p:spTree>
    <p:extLst>
      <p:ext uri="{BB962C8B-B14F-4D97-AF65-F5344CB8AC3E}">
        <p14:creationId xmlns:p14="http://schemas.microsoft.com/office/powerpoint/2010/main" val="184344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F87C7-721D-D680-02BB-F777C0C1B4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600368-2F3F-F10C-0188-DFA81218D4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8C898-3B46-A827-96ED-23F9F3FDC25A}"/>
              </a:ext>
            </a:extLst>
          </p:cNvPr>
          <p:cNvSpPr>
            <a:spLocks noGrp="1"/>
          </p:cNvSpPr>
          <p:nvPr>
            <p:ph type="dt" sz="half" idx="10"/>
          </p:nvPr>
        </p:nvSpPr>
        <p:spPr/>
        <p:txBody>
          <a:bodyPr/>
          <a:lstStyle/>
          <a:p>
            <a:fld id="{27CDD10E-5E87-4CE0-A6EE-99E188D9FBAE}" type="datetimeFigureOut">
              <a:rPr lang="en-US" smtClean="0"/>
              <a:t>2/17/2024</a:t>
            </a:fld>
            <a:endParaRPr lang="en-US"/>
          </a:p>
        </p:txBody>
      </p:sp>
      <p:sp>
        <p:nvSpPr>
          <p:cNvPr id="5" name="Footer Placeholder 4">
            <a:extLst>
              <a:ext uri="{FF2B5EF4-FFF2-40B4-BE49-F238E27FC236}">
                <a16:creationId xmlns:a16="http://schemas.microsoft.com/office/drawing/2014/main" id="{687810B3-92DC-5952-4860-3473BF52A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B57A7-65CF-1808-9D2C-2187218F9BFB}"/>
              </a:ext>
            </a:extLst>
          </p:cNvPr>
          <p:cNvSpPr>
            <a:spLocks noGrp="1"/>
          </p:cNvSpPr>
          <p:nvPr>
            <p:ph type="sldNum" sz="quarter" idx="12"/>
          </p:nvPr>
        </p:nvSpPr>
        <p:spPr/>
        <p:txBody>
          <a:bodyPr/>
          <a:lstStyle/>
          <a:p>
            <a:fld id="{9A463C87-0F11-4910-ACF7-B8FAA1ED449F}" type="slidenum">
              <a:rPr lang="en-US" smtClean="0"/>
              <a:t>‹#›</a:t>
            </a:fld>
            <a:endParaRPr lang="en-US"/>
          </a:p>
        </p:txBody>
      </p:sp>
    </p:spTree>
    <p:extLst>
      <p:ext uri="{BB962C8B-B14F-4D97-AF65-F5344CB8AC3E}">
        <p14:creationId xmlns:p14="http://schemas.microsoft.com/office/powerpoint/2010/main" val="384429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C552-B7E5-454A-F980-973507F664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3F12F-CE6E-5176-F95D-F4DA0F2ED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013FF-9949-86CE-D790-D078DA16D9C7}"/>
              </a:ext>
            </a:extLst>
          </p:cNvPr>
          <p:cNvSpPr>
            <a:spLocks noGrp="1"/>
          </p:cNvSpPr>
          <p:nvPr>
            <p:ph type="dt" sz="half" idx="10"/>
          </p:nvPr>
        </p:nvSpPr>
        <p:spPr/>
        <p:txBody>
          <a:bodyPr/>
          <a:lstStyle/>
          <a:p>
            <a:fld id="{27CDD10E-5E87-4CE0-A6EE-99E188D9FBAE}" type="datetimeFigureOut">
              <a:rPr lang="en-US" smtClean="0"/>
              <a:t>2/17/2024</a:t>
            </a:fld>
            <a:endParaRPr lang="en-US"/>
          </a:p>
        </p:txBody>
      </p:sp>
      <p:sp>
        <p:nvSpPr>
          <p:cNvPr id="5" name="Footer Placeholder 4">
            <a:extLst>
              <a:ext uri="{FF2B5EF4-FFF2-40B4-BE49-F238E27FC236}">
                <a16:creationId xmlns:a16="http://schemas.microsoft.com/office/drawing/2014/main" id="{02680156-D046-35D8-3B3F-E7E7FD05F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5A60C-3D4A-DB6B-86D4-E50E9C8ED6A8}"/>
              </a:ext>
            </a:extLst>
          </p:cNvPr>
          <p:cNvSpPr>
            <a:spLocks noGrp="1"/>
          </p:cNvSpPr>
          <p:nvPr>
            <p:ph type="sldNum" sz="quarter" idx="12"/>
          </p:nvPr>
        </p:nvSpPr>
        <p:spPr/>
        <p:txBody>
          <a:bodyPr/>
          <a:lstStyle/>
          <a:p>
            <a:fld id="{9A463C87-0F11-4910-ACF7-B8FAA1ED449F}" type="slidenum">
              <a:rPr lang="en-US" smtClean="0"/>
              <a:t>‹#›</a:t>
            </a:fld>
            <a:endParaRPr lang="en-US"/>
          </a:p>
        </p:txBody>
      </p:sp>
    </p:spTree>
    <p:extLst>
      <p:ext uri="{BB962C8B-B14F-4D97-AF65-F5344CB8AC3E}">
        <p14:creationId xmlns:p14="http://schemas.microsoft.com/office/powerpoint/2010/main" val="356846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59AF-D679-FE97-94A3-B16D659A8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B5B5E4-6C43-B69B-9D1D-90327EF705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AA7E03-D542-D5B4-87DA-6B51344D4892}"/>
              </a:ext>
            </a:extLst>
          </p:cNvPr>
          <p:cNvSpPr>
            <a:spLocks noGrp="1"/>
          </p:cNvSpPr>
          <p:nvPr>
            <p:ph type="dt" sz="half" idx="10"/>
          </p:nvPr>
        </p:nvSpPr>
        <p:spPr/>
        <p:txBody>
          <a:bodyPr/>
          <a:lstStyle/>
          <a:p>
            <a:fld id="{27CDD10E-5E87-4CE0-A6EE-99E188D9FBAE}" type="datetimeFigureOut">
              <a:rPr lang="en-US" smtClean="0"/>
              <a:t>2/17/2024</a:t>
            </a:fld>
            <a:endParaRPr lang="en-US"/>
          </a:p>
        </p:txBody>
      </p:sp>
      <p:sp>
        <p:nvSpPr>
          <p:cNvPr id="5" name="Footer Placeholder 4">
            <a:extLst>
              <a:ext uri="{FF2B5EF4-FFF2-40B4-BE49-F238E27FC236}">
                <a16:creationId xmlns:a16="http://schemas.microsoft.com/office/drawing/2014/main" id="{CA58A0CF-7252-0710-F32B-F77DB7C08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58520-7BAF-DB10-4A0F-BADD8A59752D}"/>
              </a:ext>
            </a:extLst>
          </p:cNvPr>
          <p:cNvSpPr>
            <a:spLocks noGrp="1"/>
          </p:cNvSpPr>
          <p:nvPr>
            <p:ph type="sldNum" sz="quarter" idx="12"/>
          </p:nvPr>
        </p:nvSpPr>
        <p:spPr/>
        <p:txBody>
          <a:bodyPr/>
          <a:lstStyle/>
          <a:p>
            <a:fld id="{9A463C87-0F11-4910-ACF7-B8FAA1ED449F}" type="slidenum">
              <a:rPr lang="en-US" smtClean="0"/>
              <a:t>‹#›</a:t>
            </a:fld>
            <a:endParaRPr lang="en-US"/>
          </a:p>
        </p:txBody>
      </p:sp>
    </p:spTree>
    <p:extLst>
      <p:ext uri="{BB962C8B-B14F-4D97-AF65-F5344CB8AC3E}">
        <p14:creationId xmlns:p14="http://schemas.microsoft.com/office/powerpoint/2010/main" val="417994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516B-21AC-CF2F-E850-E0EF239C38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9A88B-8484-613B-F408-3F4AE481A6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6CBA64-8517-B660-D328-AC2C6E0739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FE9B49-9783-BA3E-40DC-111A81A8066F}"/>
              </a:ext>
            </a:extLst>
          </p:cNvPr>
          <p:cNvSpPr>
            <a:spLocks noGrp="1"/>
          </p:cNvSpPr>
          <p:nvPr>
            <p:ph type="dt" sz="half" idx="10"/>
          </p:nvPr>
        </p:nvSpPr>
        <p:spPr/>
        <p:txBody>
          <a:bodyPr/>
          <a:lstStyle/>
          <a:p>
            <a:fld id="{27CDD10E-5E87-4CE0-A6EE-99E188D9FBAE}" type="datetimeFigureOut">
              <a:rPr lang="en-US" smtClean="0"/>
              <a:t>2/17/2024</a:t>
            </a:fld>
            <a:endParaRPr lang="en-US"/>
          </a:p>
        </p:txBody>
      </p:sp>
      <p:sp>
        <p:nvSpPr>
          <p:cNvPr id="6" name="Footer Placeholder 5">
            <a:extLst>
              <a:ext uri="{FF2B5EF4-FFF2-40B4-BE49-F238E27FC236}">
                <a16:creationId xmlns:a16="http://schemas.microsoft.com/office/drawing/2014/main" id="{DE7A9F41-2190-00C2-79E3-E6E126E789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B63EB7-C6D0-540A-7558-947EE7E8F70D}"/>
              </a:ext>
            </a:extLst>
          </p:cNvPr>
          <p:cNvSpPr>
            <a:spLocks noGrp="1"/>
          </p:cNvSpPr>
          <p:nvPr>
            <p:ph type="sldNum" sz="quarter" idx="12"/>
          </p:nvPr>
        </p:nvSpPr>
        <p:spPr/>
        <p:txBody>
          <a:bodyPr/>
          <a:lstStyle/>
          <a:p>
            <a:fld id="{9A463C87-0F11-4910-ACF7-B8FAA1ED449F}" type="slidenum">
              <a:rPr lang="en-US" smtClean="0"/>
              <a:t>‹#›</a:t>
            </a:fld>
            <a:endParaRPr lang="en-US"/>
          </a:p>
        </p:txBody>
      </p:sp>
    </p:spTree>
    <p:extLst>
      <p:ext uri="{BB962C8B-B14F-4D97-AF65-F5344CB8AC3E}">
        <p14:creationId xmlns:p14="http://schemas.microsoft.com/office/powerpoint/2010/main" val="317656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8871-442D-FD4B-C2FF-65CCB70AAD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DA4382-DFC8-A87C-2B2D-ED6C8B58A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6213C1-9EB9-4E4F-D45B-34BDB4A0AD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7E1CF-C4CA-654F-EABE-84B52A63BD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10D64-84FC-B4D7-78EA-8909D44F37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49E303-4F7A-0E14-724C-A19F37C7C04F}"/>
              </a:ext>
            </a:extLst>
          </p:cNvPr>
          <p:cNvSpPr>
            <a:spLocks noGrp="1"/>
          </p:cNvSpPr>
          <p:nvPr>
            <p:ph type="dt" sz="half" idx="10"/>
          </p:nvPr>
        </p:nvSpPr>
        <p:spPr/>
        <p:txBody>
          <a:bodyPr/>
          <a:lstStyle/>
          <a:p>
            <a:fld id="{27CDD10E-5E87-4CE0-A6EE-99E188D9FBAE}" type="datetimeFigureOut">
              <a:rPr lang="en-US" smtClean="0"/>
              <a:t>2/17/2024</a:t>
            </a:fld>
            <a:endParaRPr lang="en-US"/>
          </a:p>
        </p:txBody>
      </p:sp>
      <p:sp>
        <p:nvSpPr>
          <p:cNvPr id="8" name="Footer Placeholder 7">
            <a:extLst>
              <a:ext uri="{FF2B5EF4-FFF2-40B4-BE49-F238E27FC236}">
                <a16:creationId xmlns:a16="http://schemas.microsoft.com/office/drawing/2014/main" id="{A20A931C-F21D-DC54-4C62-290BEFDCE6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F5AA8-C811-0C63-9244-C2AFA7F21FA2}"/>
              </a:ext>
            </a:extLst>
          </p:cNvPr>
          <p:cNvSpPr>
            <a:spLocks noGrp="1"/>
          </p:cNvSpPr>
          <p:nvPr>
            <p:ph type="sldNum" sz="quarter" idx="12"/>
          </p:nvPr>
        </p:nvSpPr>
        <p:spPr/>
        <p:txBody>
          <a:bodyPr/>
          <a:lstStyle/>
          <a:p>
            <a:fld id="{9A463C87-0F11-4910-ACF7-B8FAA1ED449F}" type="slidenum">
              <a:rPr lang="en-US" smtClean="0"/>
              <a:t>‹#›</a:t>
            </a:fld>
            <a:endParaRPr lang="en-US"/>
          </a:p>
        </p:txBody>
      </p:sp>
    </p:spTree>
    <p:extLst>
      <p:ext uri="{BB962C8B-B14F-4D97-AF65-F5344CB8AC3E}">
        <p14:creationId xmlns:p14="http://schemas.microsoft.com/office/powerpoint/2010/main" val="64668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24F9-A1BB-ACD7-7137-1323523591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1C41FA-E4C9-A286-6060-272747777133}"/>
              </a:ext>
            </a:extLst>
          </p:cNvPr>
          <p:cNvSpPr>
            <a:spLocks noGrp="1"/>
          </p:cNvSpPr>
          <p:nvPr>
            <p:ph type="dt" sz="half" idx="10"/>
          </p:nvPr>
        </p:nvSpPr>
        <p:spPr/>
        <p:txBody>
          <a:bodyPr/>
          <a:lstStyle/>
          <a:p>
            <a:fld id="{27CDD10E-5E87-4CE0-A6EE-99E188D9FBAE}" type="datetimeFigureOut">
              <a:rPr lang="en-US" smtClean="0"/>
              <a:t>2/17/2024</a:t>
            </a:fld>
            <a:endParaRPr lang="en-US"/>
          </a:p>
        </p:txBody>
      </p:sp>
      <p:sp>
        <p:nvSpPr>
          <p:cNvPr id="4" name="Footer Placeholder 3">
            <a:extLst>
              <a:ext uri="{FF2B5EF4-FFF2-40B4-BE49-F238E27FC236}">
                <a16:creationId xmlns:a16="http://schemas.microsoft.com/office/drawing/2014/main" id="{703D2239-2A48-7692-B6C2-8FB791DD27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22E81B-30F9-FC8F-AE6A-DD9D1E2318A6}"/>
              </a:ext>
            </a:extLst>
          </p:cNvPr>
          <p:cNvSpPr>
            <a:spLocks noGrp="1"/>
          </p:cNvSpPr>
          <p:nvPr>
            <p:ph type="sldNum" sz="quarter" idx="12"/>
          </p:nvPr>
        </p:nvSpPr>
        <p:spPr/>
        <p:txBody>
          <a:bodyPr/>
          <a:lstStyle/>
          <a:p>
            <a:fld id="{9A463C87-0F11-4910-ACF7-B8FAA1ED449F}" type="slidenum">
              <a:rPr lang="en-US" smtClean="0"/>
              <a:t>‹#›</a:t>
            </a:fld>
            <a:endParaRPr lang="en-US"/>
          </a:p>
        </p:txBody>
      </p:sp>
    </p:spTree>
    <p:extLst>
      <p:ext uri="{BB962C8B-B14F-4D97-AF65-F5344CB8AC3E}">
        <p14:creationId xmlns:p14="http://schemas.microsoft.com/office/powerpoint/2010/main" val="283864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E491B-08CB-617C-9818-4588F3F85AAE}"/>
              </a:ext>
            </a:extLst>
          </p:cNvPr>
          <p:cNvSpPr>
            <a:spLocks noGrp="1"/>
          </p:cNvSpPr>
          <p:nvPr>
            <p:ph type="dt" sz="half" idx="10"/>
          </p:nvPr>
        </p:nvSpPr>
        <p:spPr/>
        <p:txBody>
          <a:bodyPr/>
          <a:lstStyle/>
          <a:p>
            <a:fld id="{27CDD10E-5E87-4CE0-A6EE-99E188D9FBAE}" type="datetimeFigureOut">
              <a:rPr lang="en-US" smtClean="0"/>
              <a:t>2/17/2024</a:t>
            </a:fld>
            <a:endParaRPr lang="en-US"/>
          </a:p>
        </p:txBody>
      </p:sp>
      <p:sp>
        <p:nvSpPr>
          <p:cNvPr id="3" name="Footer Placeholder 2">
            <a:extLst>
              <a:ext uri="{FF2B5EF4-FFF2-40B4-BE49-F238E27FC236}">
                <a16:creationId xmlns:a16="http://schemas.microsoft.com/office/drawing/2014/main" id="{ED37058D-273E-7D50-7DD3-89DD361FDF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E43264-7586-18A9-FC63-F22C2EB0C061}"/>
              </a:ext>
            </a:extLst>
          </p:cNvPr>
          <p:cNvSpPr>
            <a:spLocks noGrp="1"/>
          </p:cNvSpPr>
          <p:nvPr>
            <p:ph type="sldNum" sz="quarter" idx="12"/>
          </p:nvPr>
        </p:nvSpPr>
        <p:spPr/>
        <p:txBody>
          <a:bodyPr/>
          <a:lstStyle/>
          <a:p>
            <a:fld id="{9A463C87-0F11-4910-ACF7-B8FAA1ED449F}" type="slidenum">
              <a:rPr lang="en-US" smtClean="0"/>
              <a:t>‹#›</a:t>
            </a:fld>
            <a:endParaRPr lang="en-US"/>
          </a:p>
        </p:txBody>
      </p:sp>
    </p:spTree>
    <p:extLst>
      <p:ext uri="{BB962C8B-B14F-4D97-AF65-F5344CB8AC3E}">
        <p14:creationId xmlns:p14="http://schemas.microsoft.com/office/powerpoint/2010/main" val="235531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776C6-002D-99CB-60B8-FEFAF16B4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5CBFD7-B771-89F8-5ADE-4B8BBC39E9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5A7553-830A-F8B8-FD90-32DDA0828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5D8F1-9B63-1368-15C5-C88B7A8E982D}"/>
              </a:ext>
            </a:extLst>
          </p:cNvPr>
          <p:cNvSpPr>
            <a:spLocks noGrp="1"/>
          </p:cNvSpPr>
          <p:nvPr>
            <p:ph type="dt" sz="half" idx="10"/>
          </p:nvPr>
        </p:nvSpPr>
        <p:spPr/>
        <p:txBody>
          <a:bodyPr/>
          <a:lstStyle/>
          <a:p>
            <a:fld id="{27CDD10E-5E87-4CE0-A6EE-99E188D9FBAE}" type="datetimeFigureOut">
              <a:rPr lang="en-US" smtClean="0"/>
              <a:t>2/17/2024</a:t>
            </a:fld>
            <a:endParaRPr lang="en-US"/>
          </a:p>
        </p:txBody>
      </p:sp>
      <p:sp>
        <p:nvSpPr>
          <p:cNvPr id="6" name="Footer Placeholder 5">
            <a:extLst>
              <a:ext uri="{FF2B5EF4-FFF2-40B4-BE49-F238E27FC236}">
                <a16:creationId xmlns:a16="http://schemas.microsoft.com/office/drawing/2014/main" id="{30D17B40-789B-07C9-A4CB-C82654D82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F63927-90C3-5077-19D6-7E45520DCF31}"/>
              </a:ext>
            </a:extLst>
          </p:cNvPr>
          <p:cNvSpPr>
            <a:spLocks noGrp="1"/>
          </p:cNvSpPr>
          <p:nvPr>
            <p:ph type="sldNum" sz="quarter" idx="12"/>
          </p:nvPr>
        </p:nvSpPr>
        <p:spPr/>
        <p:txBody>
          <a:bodyPr/>
          <a:lstStyle/>
          <a:p>
            <a:fld id="{9A463C87-0F11-4910-ACF7-B8FAA1ED449F}" type="slidenum">
              <a:rPr lang="en-US" smtClean="0"/>
              <a:t>‹#›</a:t>
            </a:fld>
            <a:endParaRPr lang="en-US"/>
          </a:p>
        </p:txBody>
      </p:sp>
    </p:spTree>
    <p:extLst>
      <p:ext uri="{BB962C8B-B14F-4D97-AF65-F5344CB8AC3E}">
        <p14:creationId xmlns:p14="http://schemas.microsoft.com/office/powerpoint/2010/main" val="286022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E515-28FD-E8AD-7D5C-3D1B4CDC64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933EA-0E7A-4B4D-6A04-40163B4C4B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5A00C3-17C3-2014-7493-5CD33731E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63263-6BC8-80D2-5065-20108697DDF1}"/>
              </a:ext>
            </a:extLst>
          </p:cNvPr>
          <p:cNvSpPr>
            <a:spLocks noGrp="1"/>
          </p:cNvSpPr>
          <p:nvPr>
            <p:ph type="dt" sz="half" idx="10"/>
          </p:nvPr>
        </p:nvSpPr>
        <p:spPr/>
        <p:txBody>
          <a:bodyPr/>
          <a:lstStyle/>
          <a:p>
            <a:fld id="{27CDD10E-5E87-4CE0-A6EE-99E188D9FBAE}" type="datetimeFigureOut">
              <a:rPr lang="en-US" smtClean="0"/>
              <a:t>2/17/2024</a:t>
            </a:fld>
            <a:endParaRPr lang="en-US"/>
          </a:p>
        </p:txBody>
      </p:sp>
      <p:sp>
        <p:nvSpPr>
          <p:cNvPr id="6" name="Footer Placeholder 5">
            <a:extLst>
              <a:ext uri="{FF2B5EF4-FFF2-40B4-BE49-F238E27FC236}">
                <a16:creationId xmlns:a16="http://schemas.microsoft.com/office/drawing/2014/main" id="{12291E65-3F59-66DF-A0A3-F23063E662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D333BD-111D-8365-50F3-3E8CD3AE5B20}"/>
              </a:ext>
            </a:extLst>
          </p:cNvPr>
          <p:cNvSpPr>
            <a:spLocks noGrp="1"/>
          </p:cNvSpPr>
          <p:nvPr>
            <p:ph type="sldNum" sz="quarter" idx="12"/>
          </p:nvPr>
        </p:nvSpPr>
        <p:spPr/>
        <p:txBody>
          <a:bodyPr/>
          <a:lstStyle/>
          <a:p>
            <a:fld id="{9A463C87-0F11-4910-ACF7-B8FAA1ED449F}" type="slidenum">
              <a:rPr lang="en-US" smtClean="0"/>
              <a:t>‹#›</a:t>
            </a:fld>
            <a:endParaRPr lang="en-US"/>
          </a:p>
        </p:txBody>
      </p:sp>
    </p:spTree>
    <p:extLst>
      <p:ext uri="{BB962C8B-B14F-4D97-AF65-F5344CB8AC3E}">
        <p14:creationId xmlns:p14="http://schemas.microsoft.com/office/powerpoint/2010/main" val="57308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7DAA38-1F37-452D-F33E-D4A25F3300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05CB41-B98F-E7F1-54ED-11401EEE6A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0407F-8CEC-E424-BC50-67609756B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CDD10E-5E87-4CE0-A6EE-99E188D9FBAE}" type="datetimeFigureOut">
              <a:rPr lang="en-US" smtClean="0"/>
              <a:t>2/17/2024</a:t>
            </a:fld>
            <a:endParaRPr lang="en-US"/>
          </a:p>
        </p:txBody>
      </p:sp>
      <p:sp>
        <p:nvSpPr>
          <p:cNvPr id="5" name="Footer Placeholder 4">
            <a:extLst>
              <a:ext uri="{FF2B5EF4-FFF2-40B4-BE49-F238E27FC236}">
                <a16:creationId xmlns:a16="http://schemas.microsoft.com/office/drawing/2014/main" id="{6430F03D-D620-70F6-AA1D-6EB3D00BE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58A9209-3127-444D-2AB9-CABA69F1DC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463C87-0F11-4910-ACF7-B8FAA1ED449F}" type="slidenum">
              <a:rPr lang="en-US" smtClean="0"/>
              <a:t>‹#›</a:t>
            </a:fld>
            <a:endParaRPr lang="en-US"/>
          </a:p>
        </p:txBody>
      </p:sp>
    </p:spTree>
    <p:extLst>
      <p:ext uri="{BB962C8B-B14F-4D97-AF65-F5344CB8AC3E}">
        <p14:creationId xmlns:p14="http://schemas.microsoft.com/office/powerpoint/2010/main" val="2085655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ocs.google.com/document/d/1y6EhjnEUBo3L8MCQkjOCEZYmoPXRqBNWB04IZNN6TNg/edit?usp=shar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0AB86C-AA0A-243D-8500-752A590E9353}"/>
              </a:ext>
            </a:extLst>
          </p:cNvPr>
          <p:cNvPicPr>
            <a:picLocks noChangeAspect="1"/>
          </p:cNvPicPr>
          <p:nvPr/>
        </p:nvPicPr>
        <p:blipFill>
          <a:blip r:embed="rId2"/>
          <a:stretch>
            <a:fillRect/>
          </a:stretch>
        </p:blipFill>
        <p:spPr>
          <a:xfrm>
            <a:off x="0" y="-5403"/>
            <a:ext cx="12192000" cy="6863403"/>
          </a:xfrm>
          <a:prstGeom prst="rect">
            <a:avLst/>
          </a:prstGeom>
        </p:spPr>
      </p:pic>
      <p:sp>
        <p:nvSpPr>
          <p:cNvPr id="2" name="Title 1">
            <a:extLst>
              <a:ext uri="{FF2B5EF4-FFF2-40B4-BE49-F238E27FC236}">
                <a16:creationId xmlns:a16="http://schemas.microsoft.com/office/drawing/2014/main" id="{9DD99526-DEA1-053F-BD3A-881AABF14628}"/>
              </a:ext>
            </a:extLst>
          </p:cNvPr>
          <p:cNvSpPr>
            <a:spLocks noGrp="1"/>
          </p:cNvSpPr>
          <p:nvPr>
            <p:ph type="ctrTitle"/>
          </p:nvPr>
        </p:nvSpPr>
        <p:spPr/>
        <p:txBody>
          <a:bodyPr/>
          <a:lstStyle/>
          <a:p>
            <a:r>
              <a:rPr lang="en-US" dirty="0">
                <a:solidFill>
                  <a:schemeClr val="bg2"/>
                </a:solidFill>
                <a:effectLst>
                  <a:outerShdw blurRad="38100" dist="38100" dir="2700000" algn="tl">
                    <a:srgbClr val="000000">
                      <a:alpha val="43137"/>
                    </a:srgbClr>
                  </a:outerShdw>
                </a:effectLst>
              </a:rPr>
              <a:t>Show Me Your </a:t>
            </a:r>
            <a:r>
              <a:rPr lang="en-US" dirty="0" err="1">
                <a:solidFill>
                  <a:schemeClr val="bg2"/>
                </a:solidFill>
                <a:effectLst>
                  <a:outerShdw blurRad="38100" dist="38100" dir="2700000" algn="tl">
                    <a:srgbClr val="000000">
                      <a:alpha val="43137"/>
                    </a:srgbClr>
                  </a:outerShdw>
                </a:effectLst>
              </a:rPr>
              <a:t>MuMu</a:t>
            </a:r>
            <a:endParaRPr lang="en-US" dirty="0">
              <a:solidFill>
                <a:schemeClr val="bg2"/>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A10E0613-716F-5871-77AC-782B04792D51}"/>
              </a:ext>
            </a:extLst>
          </p:cNvPr>
          <p:cNvSpPr>
            <a:spLocks noGrp="1"/>
          </p:cNvSpPr>
          <p:nvPr>
            <p:ph type="subTitle" idx="1"/>
          </p:nvPr>
        </p:nvSpPr>
        <p:spPr>
          <a:effectLst>
            <a:reflection stA="99000" endPos="65000" dist="50800" dir="5400000" sy="-100000" algn="bl" rotWithShape="0"/>
          </a:effectLst>
        </p:spPr>
        <p:txBody>
          <a:bodyPr/>
          <a:lstStyle/>
          <a:p>
            <a:r>
              <a:rPr lang="en-US" dirty="0">
                <a:solidFill>
                  <a:schemeClr val="bg2"/>
                </a:solidFill>
                <a:effectLst>
                  <a:outerShdw blurRad="38100" dist="38100" dir="2700000" algn="tl">
                    <a:srgbClr val="000000">
                      <a:alpha val="43137"/>
                    </a:srgbClr>
                  </a:outerShdw>
                </a:effectLst>
              </a:rPr>
              <a:t>Copywriting test/presentation</a:t>
            </a:r>
          </a:p>
          <a:p>
            <a:r>
              <a:rPr lang="en-US" dirty="0">
                <a:solidFill>
                  <a:schemeClr val="bg2"/>
                </a:solidFill>
                <a:effectLst>
                  <a:outerShdw blurRad="38100" dist="38100" dir="2700000" algn="tl">
                    <a:srgbClr val="000000">
                      <a:alpha val="43137"/>
                    </a:srgbClr>
                  </a:outerShdw>
                </a:effectLst>
              </a:rPr>
              <a:t>By Natanya Toomes</a:t>
            </a:r>
          </a:p>
        </p:txBody>
      </p:sp>
    </p:spTree>
    <p:extLst>
      <p:ext uri="{BB962C8B-B14F-4D97-AF65-F5344CB8AC3E}">
        <p14:creationId xmlns:p14="http://schemas.microsoft.com/office/powerpoint/2010/main" val="107046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872B3-F4B6-B6E2-15A6-5EFF5532C5EA}"/>
              </a:ext>
            </a:extLst>
          </p:cNvPr>
          <p:cNvSpPr>
            <a:spLocks noGrp="1"/>
          </p:cNvSpPr>
          <p:nvPr>
            <p:ph type="title"/>
          </p:nvPr>
        </p:nvSpPr>
        <p:spPr>
          <a:xfrm>
            <a:off x="838200" y="1598306"/>
            <a:ext cx="10515600" cy="1325563"/>
          </a:xfrm>
        </p:spPr>
        <p:txBody>
          <a:bodyPr/>
          <a:lstStyle/>
          <a:p>
            <a:pPr algn="ctr"/>
            <a:r>
              <a:rPr lang="en-US" dirty="0"/>
              <a:t>Prompt 1</a:t>
            </a:r>
          </a:p>
        </p:txBody>
      </p:sp>
      <p:sp>
        <p:nvSpPr>
          <p:cNvPr id="3" name="Content Placeholder 2">
            <a:extLst>
              <a:ext uri="{FF2B5EF4-FFF2-40B4-BE49-F238E27FC236}">
                <a16:creationId xmlns:a16="http://schemas.microsoft.com/office/drawing/2014/main" id="{EC75644B-DA54-8A65-B659-1D0F7A6C0C7B}"/>
              </a:ext>
            </a:extLst>
          </p:cNvPr>
          <p:cNvSpPr>
            <a:spLocks noGrp="1"/>
          </p:cNvSpPr>
          <p:nvPr>
            <p:ph idx="1"/>
          </p:nvPr>
        </p:nvSpPr>
        <p:spPr>
          <a:xfrm>
            <a:off x="1920379" y="3201522"/>
            <a:ext cx="8507136" cy="917575"/>
          </a:xfrm>
        </p:spPr>
        <p:txBody>
          <a:bodyPr/>
          <a:lstStyle/>
          <a:p>
            <a:pPr marL="0" indent="0" algn="ctr">
              <a:buNone/>
            </a:pPr>
            <a:r>
              <a:rPr lang="en-US" sz="1800" b="1" i="0" u="none" strike="noStrike" dirty="0">
                <a:solidFill>
                  <a:srgbClr val="000000"/>
                </a:solidFill>
                <a:effectLst/>
                <a:latin typeface="Arial" panose="020B0604020202020204" pitchFamily="34" charset="0"/>
              </a:rPr>
              <a:t>Based on the two products, first write a product description for each, and then list 7-10 search terms you would use to tag each product for visibility when customers search on our website</a:t>
            </a:r>
            <a:endParaRPr lang="en-US" dirty="0"/>
          </a:p>
        </p:txBody>
      </p:sp>
    </p:spTree>
    <p:extLst>
      <p:ext uri="{BB962C8B-B14F-4D97-AF65-F5344CB8AC3E}">
        <p14:creationId xmlns:p14="http://schemas.microsoft.com/office/powerpoint/2010/main" val="240082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1F6B-9B3A-A948-F8A0-4D4EA4FC1FEA}"/>
              </a:ext>
            </a:extLst>
          </p:cNvPr>
          <p:cNvSpPr>
            <a:spLocks noGrp="1"/>
          </p:cNvSpPr>
          <p:nvPr>
            <p:ph type="title"/>
          </p:nvPr>
        </p:nvSpPr>
        <p:spPr>
          <a:xfrm>
            <a:off x="474507" y="227102"/>
            <a:ext cx="10515600" cy="1325563"/>
          </a:xfrm>
        </p:spPr>
        <p:txBody>
          <a:bodyPr>
            <a:normAutofit/>
          </a:bodyPr>
          <a:lstStyle/>
          <a:p>
            <a:r>
              <a:rPr lang="en-US" sz="2000" b="0" i="0" u="none" strike="noStrike" dirty="0">
                <a:solidFill>
                  <a:srgbClr val="000000"/>
                </a:solidFill>
                <a:effectLst/>
                <a:latin typeface="Calibri" panose="020F0502020204030204" pitchFamily="34" charset="0"/>
              </a:rPr>
              <a:t>Nina Skort Dress ~ Garden Party Purple</a:t>
            </a:r>
            <a:endParaRPr lang="en-US" sz="2000" dirty="0"/>
          </a:p>
        </p:txBody>
      </p:sp>
      <p:pic>
        <p:nvPicPr>
          <p:cNvPr id="5" name="Content Placeholder 4">
            <a:extLst>
              <a:ext uri="{FF2B5EF4-FFF2-40B4-BE49-F238E27FC236}">
                <a16:creationId xmlns:a16="http://schemas.microsoft.com/office/drawing/2014/main" id="{CF4FDA45-E8E2-8EBC-9EAF-63EA08B10EA9}"/>
              </a:ext>
            </a:extLst>
          </p:cNvPr>
          <p:cNvPicPr>
            <a:picLocks noGrp="1" noChangeAspect="1"/>
          </p:cNvPicPr>
          <p:nvPr>
            <p:ph idx="1"/>
          </p:nvPr>
        </p:nvPicPr>
        <p:blipFill>
          <a:blip r:embed="rId2"/>
          <a:stretch>
            <a:fillRect/>
          </a:stretch>
        </p:blipFill>
        <p:spPr>
          <a:xfrm>
            <a:off x="474507" y="1109161"/>
            <a:ext cx="7188569" cy="3714941"/>
          </a:xfrm>
        </p:spPr>
      </p:pic>
      <p:sp>
        <p:nvSpPr>
          <p:cNvPr id="6" name="TextBox 5">
            <a:extLst>
              <a:ext uri="{FF2B5EF4-FFF2-40B4-BE49-F238E27FC236}">
                <a16:creationId xmlns:a16="http://schemas.microsoft.com/office/drawing/2014/main" id="{FD9F4472-8393-D20B-DFB8-BBB753719E1D}"/>
              </a:ext>
            </a:extLst>
          </p:cNvPr>
          <p:cNvSpPr txBox="1"/>
          <p:nvPr/>
        </p:nvSpPr>
        <p:spPr>
          <a:xfrm>
            <a:off x="9428262" y="1685241"/>
            <a:ext cx="1879134" cy="369332"/>
          </a:xfrm>
          <a:prstGeom prst="rect">
            <a:avLst/>
          </a:prstGeom>
          <a:noFill/>
        </p:spPr>
        <p:txBody>
          <a:bodyPr wrap="square" rtlCol="0">
            <a:spAutoFit/>
          </a:bodyPr>
          <a:lstStyle/>
          <a:p>
            <a:r>
              <a:rPr lang="en-US" u="sng" dirty="0"/>
              <a:t>Search Terms</a:t>
            </a:r>
          </a:p>
        </p:txBody>
      </p:sp>
      <p:sp>
        <p:nvSpPr>
          <p:cNvPr id="7" name="TextBox 6">
            <a:extLst>
              <a:ext uri="{FF2B5EF4-FFF2-40B4-BE49-F238E27FC236}">
                <a16:creationId xmlns:a16="http://schemas.microsoft.com/office/drawing/2014/main" id="{BDC2B046-3C4C-2404-0493-8BAB5281F150}"/>
              </a:ext>
            </a:extLst>
          </p:cNvPr>
          <p:cNvSpPr txBox="1"/>
          <p:nvPr/>
        </p:nvSpPr>
        <p:spPr>
          <a:xfrm>
            <a:off x="9018165" y="2365695"/>
            <a:ext cx="2699328" cy="3693319"/>
          </a:xfrm>
          <a:prstGeom prst="rect">
            <a:avLst/>
          </a:prstGeom>
          <a:noFill/>
        </p:spPr>
        <p:txBody>
          <a:bodyPr wrap="square" rtlCol="0">
            <a:spAutoFit/>
          </a:bodyPr>
          <a:lstStyle/>
          <a:p>
            <a:pPr marL="285750" indent="-285750">
              <a:buFont typeface="Wingdings" panose="05000000000000000000" pitchFamily="2" charset="2"/>
              <a:buChar char="§"/>
            </a:pPr>
            <a:r>
              <a:rPr lang="en-US" dirty="0"/>
              <a:t>Floral dress</a:t>
            </a:r>
          </a:p>
          <a:p>
            <a:pPr marL="285750" indent="-285750">
              <a:buFont typeface="Wingdings" panose="05000000000000000000" pitchFamily="2" charset="2"/>
              <a:buChar char="§"/>
            </a:pPr>
            <a:r>
              <a:rPr lang="en-US" dirty="0"/>
              <a:t>Floral mini dress</a:t>
            </a:r>
          </a:p>
          <a:p>
            <a:pPr marL="285750" indent="-285750">
              <a:buFont typeface="Wingdings" panose="05000000000000000000" pitchFamily="2" charset="2"/>
              <a:buChar char="§"/>
            </a:pPr>
            <a:r>
              <a:rPr lang="en-US" dirty="0"/>
              <a:t>Brunch dress</a:t>
            </a:r>
          </a:p>
          <a:p>
            <a:pPr marL="285750" indent="-285750">
              <a:buFont typeface="Wingdings" panose="05000000000000000000" pitchFamily="2" charset="2"/>
              <a:buChar char="§"/>
            </a:pPr>
            <a:r>
              <a:rPr lang="en-US" dirty="0"/>
              <a:t>Wedding guest</a:t>
            </a:r>
          </a:p>
          <a:p>
            <a:pPr marL="285750" indent="-285750">
              <a:buFont typeface="Wingdings" panose="05000000000000000000" pitchFamily="2" charset="2"/>
              <a:buChar char="§"/>
            </a:pPr>
            <a:r>
              <a:rPr lang="en-US" dirty="0"/>
              <a:t>Summer floral dress</a:t>
            </a:r>
          </a:p>
          <a:p>
            <a:pPr marL="285750" indent="-285750">
              <a:buFont typeface="Wingdings" panose="05000000000000000000" pitchFamily="2" charset="2"/>
              <a:buChar char="§"/>
            </a:pPr>
            <a:r>
              <a:rPr lang="en-US" dirty="0"/>
              <a:t>Summer wedding</a:t>
            </a:r>
          </a:p>
          <a:p>
            <a:pPr marL="285750" indent="-285750">
              <a:buFont typeface="Wingdings" panose="05000000000000000000" pitchFamily="2" charset="2"/>
              <a:buChar char="§"/>
            </a:pPr>
            <a:r>
              <a:rPr lang="en-US" dirty="0"/>
              <a:t>Outdoor wedding</a:t>
            </a:r>
          </a:p>
          <a:p>
            <a:pPr marL="285750" indent="-285750">
              <a:buFont typeface="Wingdings" panose="05000000000000000000" pitchFamily="2" charset="2"/>
              <a:buChar char="§"/>
            </a:pPr>
            <a:r>
              <a:rPr lang="en-US" dirty="0"/>
              <a:t>Daytime wedding</a:t>
            </a:r>
          </a:p>
          <a:p>
            <a:pPr marL="285750" indent="-285750">
              <a:buFont typeface="Wingdings" panose="05000000000000000000" pitchFamily="2" charset="2"/>
              <a:buChar char="§"/>
            </a:pPr>
            <a:r>
              <a:rPr lang="en-US" dirty="0"/>
              <a:t>Vacation dress</a:t>
            </a:r>
          </a:p>
          <a:p>
            <a:pPr marL="285750" indent="-285750">
              <a:buFont typeface="Wingdings" panose="05000000000000000000" pitchFamily="2" charset="2"/>
              <a:buChar char="§"/>
            </a:pPr>
            <a:r>
              <a:rPr lang="en-US" dirty="0"/>
              <a:t>Beach wedding </a:t>
            </a:r>
          </a:p>
          <a:p>
            <a:pPr marL="285750" indent="-285750">
              <a:buFont typeface="Wingdings" panose="05000000000000000000" pitchFamily="2" charset="2"/>
              <a:buChar char="§"/>
            </a:pPr>
            <a:r>
              <a:rPr lang="en-US" dirty="0"/>
              <a:t>Garden wedding </a:t>
            </a:r>
          </a:p>
          <a:p>
            <a:pPr marL="285750" indent="-285750">
              <a:buFont typeface="Wingdings" panose="05000000000000000000" pitchFamily="2" charset="2"/>
              <a:buChar char="§"/>
            </a:pPr>
            <a:endParaRPr lang="en-US" dirty="0"/>
          </a:p>
          <a:p>
            <a:endParaRPr lang="en-US" dirty="0"/>
          </a:p>
        </p:txBody>
      </p:sp>
      <p:sp>
        <p:nvSpPr>
          <p:cNvPr id="8" name="TextBox 7">
            <a:extLst>
              <a:ext uri="{FF2B5EF4-FFF2-40B4-BE49-F238E27FC236}">
                <a16:creationId xmlns:a16="http://schemas.microsoft.com/office/drawing/2014/main" id="{BE5EAFDE-1334-C548-0771-FB7CED9218C1}"/>
              </a:ext>
            </a:extLst>
          </p:cNvPr>
          <p:cNvSpPr txBox="1"/>
          <p:nvPr/>
        </p:nvSpPr>
        <p:spPr>
          <a:xfrm>
            <a:off x="399143" y="5261429"/>
            <a:ext cx="8143966" cy="954107"/>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Happiness blooms from within…..your closet! The Nina Skort Dress in Garden Party Purple is ready be unveiled. With bursts of vibrant colors and tropical floral prints, this design was made to let your style blossom. </a:t>
            </a:r>
            <a:r>
              <a:rPr lang="en-US" sz="14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Nina Skort Dress </a:t>
            </a:r>
            <a:r>
              <a:rPr lang="en-US" sz="1400" dirty="0">
                <a:solidFill>
                  <a:srgbClr val="0D0D0D"/>
                </a:solidFill>
                <a:latin typeface="Calibri" panose="020F0502020204030204" pitchFamily="34" charset="0"/>
                <a:ea typeface="Calibri" panose="020F0502020204030204" pitchFamily="34" charset="0"/>
                <a:cs typeface="Calibri" panose="020F0502020204030204" pitchFamily="34" charset="0"/>
              </a:rPr>
              <a:t>serves to add</a:t>
            </a:r>
            <a:r>
              <a:rPr lang="en-US" sz="14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 playful twist to a classic silhouette that ensures you can twirl, dance, and frolic with ease—because life's too short for wardrobe malfunctions.</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597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BDBE-4709-9F45-DBB6-AD33784235B4}"/>
              </a:ext>
            </a:extLst>
          </p:cNvPr>
          <p:cNvSpPr>
            <a:spLocks noGrp="1"/>
          </p:cNvSpPr>
          <p:nvPr>
            <p:ph type="title"/>
          </p:nvPr>
        </p:nvSpPr>
        <p:spPr>
          <a:xfrm>
            <a:off x="277483" y="218476"/>
            <a:ext cx="10515600" cy="1325563"/>
          </a:xfrm>
        </p:spPr>
        <p:txBody>
          <a:bodyPr>
            <a:normAutofit/>
          </a:bodyPr>
          <a:lstStyle/>
          <a:p>
            <a:r>
              <a:rPr lang="en-US" sz="2000" b="0" i="0" u="none" strike="noStrike" dirty="0">
                <a:solidFill>
                  <a:srgbClr val="000000"/>
                </a:solidFill>
                <a:effectLst/>
                <a:latin typeface="Calibri" panose="020F0502020204030204" pitchFamily="34" charset="0"/>
              </a:rPr>
              <a:t>Sweetheart Sweater ~ Pink Heart Knit</a:t>
            </a:r>
            <a:endParaRPr lang="en-US" sz="2000" dirty="0"/>
          </a:p>
        </p:txBody>
      </p:sp>
      <p:pic>
        <p:nvPicPr>
          <p:cNvPr id="5" name="Content Placeholder 4">
            <a:extLst>
              <a:ext uri="{FF2B5EF4-FFF2-40B4-BE49-F238E27FC236}">
                <a16:creationId xmlns:a16="http://schemas.microsoft.com/office/drawing/2014/main" id="{25E3FC3B-27EB-D388-556B-9708294A0A53}"/>
              </a:ext>
            </a:extLst>
          </p:cNvPr>
          <p:cNvPicPr>
            <a:picLocks noGrp="1" noChangeAspect="1"/>
          </p:cNvPicPr>
          <p:nvPr>
            <p:ph idx="1"/>
          </p:nvPr>
        </p:nvPicPr>
        <p:blipFill>
          <a:blip r:embed="rId2"/>
          <a:stretch>
            <a:fillRect/>
          </a:stretch>
        </p:blipFill>
        <p:spPr>
          <a:xfrm>
            <a:off x="616621" y="1288248"/>
            <a:ext cx="3342904" cy="5198437"/>
          </a:xfrm>
        </p:spPr>
      </p:pic>
      <p:sp>
        <p:nvSpPr>
          <p:cNvPr id="8" name="TextBox 7">
            <a:extLst>
              <a:ext uri="{FF2B5EF4-FFF2-40B4-BE49-F238E27FC236}">
                <a16:creationId xmlns:a16="http://schemas.microsoft.com/office/drawing/2014/main" id="{21A42A5C-B2C9-4ABC-B24A-E10BEA086669}"/>
              </a:ext>
            </a:extLst>
          </p:cNvPr>
          <p:cNvSpPr txBox="1"/>
          <p:nvPr/>
        </p:nvSpPr>
        <p:spPr>
          <a:xfrm>
            <a:off x="9303420" y="1418204"/>
            <a:ext cx="2768367" cy="369332"/>
          </a:xfrm>
          <a:prstGeom prst="rect">
            <a:avLst/>
          </a:prstGeom>
          <a:noFill/>
        </p:spPr>
        <p:txBody>
          <a:bodyPr wrap="square" rtlCol="0">
            <a:spAutoFit/>
          </a:bodyPr>
          <a:lstStyle/>
          <a:p>
            <a:r>
              <a:rPr lang="en-US" u="sng" dirty="0"/>
              <a:t>Search Terms</a:t>
            </a:r>
          </a:p>
        </p:txBody>
      </p:sp>
      <p:sp>
        <p:nvSpPr>
          <p:cNvPr id="9" name="TextBox 8">
            <a:extLst>
              <a:ext uri="{FF2B5EF4-FFF2-40B4-BE49-F238E27FC236}">
                <a16:creationId xmlns:a16="http://schemas.microsoft.com/office/drawing/2014/main" id="{3968F6FD-B082-7FD3-3E8E-4F1F03462F5D}"/>
              </a:ext>
            </a:extLst>
          </p:cNvPr>
          <p:cNvSpPr txBox="1"/>
          <p:nvPr/>
        </p:nvSpPr>
        <p:spPr>
          <a:xfrm>
            <a:off x="9170576" y="1912337"/>
            <a:ext cx="2634143" cy="3416320"/>
          </a:xfrm>
          <a:prstGeom prst="rect">
            <a:avLst/>
          </a:prstGeom>
          <a:noFill/>
        </p:spPr>
        <p:txBody>
          <a:bodyPr wrap="square" rtlCol="0">
            <a:spAutoFit/>
          </a:bodyPr>
          <a:lstStyle/>
          <a:p>
            <a:pPr marL="285750" indent="-285750">
              <a:buFont typeface="Arial" panose="020B0604020202020204" pitchFamily="34" charset="0"/>
              <a:buChar char="•"/>
            </a:pPr>
            <a:r>
              <a:rPr lang="en-US" dirty="0"/>
              <a:t>Graphic sweater</a:t>
            </a:r>
          </a:p>
          <a:p>
            <a:pPr marL="285750" indent="-285750">
              <a:buFont typeface="Arial" panose="020B0604020202020204" pitchFamily="34" charset="0"/>
              <a:buChar char="•"/>
            </a:pPr>
            <a:r>
              <a:rPr lang="en-US" dirty="0"/>
              <a:t>Coquette sweater</a:t>
            </a:r>
          </a:p>
          <a:p>
            <a:pPr marL="285750" indent="-285750">
              <a:buFont typeface="Arial" panose="020B0604020202020204" pitchFamily="34" charset="0"/>
              <a:buChar char="•"/>
            </a:pPr>
            <a:r>
              <a:rPr lang="en-US" dirty="0"/>
              <a:t>Cute sweater</a:t>
            </a:r>
          </a:p>
          <a:p>
            <a:pPr marL="285750" indent="-285750">
              <a:buFont typeface="Arial" panose="020B0604020202020204" pitchFamily="34" charset="0"/>
              <a:buChar char="•"/>
            </a:pPr>
            <a:r>
              <a:rPr lang="en-US" dirty="0"/>
              <a:t>Coquette </a:t>
            </a:r>
          </a:p>
          <a:p>
            <a:pPr marL="285750" indent="-285750">
              <a:buFont typeface="Arial" panose="020B0604020202020204" pitchFamily="34" charset="0"/>
              <a:buChar char="•"/>
            </a:pPr>
            <a:r>
              <a:rPr lang="en-US" dirty="0"/>
              <a:t>Knit sweater</a:t>
            </a:r>
          </a:p>
          <a:p>
            <a:pPr marL="285750" indent="-285750">
              <a:buFont typeface="Arial" panose="020B0604020202020204" pitchFamily="34" charset="0"/>
              <a:buChar char="•"/>
            </a:pPr>
            <a:r>
              <a:rPr lang="en-US" dirty="0"/>
              <a:t>Lightweight sweater</a:t>
            </a:r>
          </a:p>
          <a:p>
            <a:pPr marL="285750" indent="-285750">
              <a:buFont typeface="Arial" panose="020B0604020202020204" pitchFamily="34" charset="0"/>
              <a:buChar char="•"/>
            </a:pPr>
            <a:r>
              <a:rPr lang="en-US" dirty="0"/>
              <a:t>Casual sweater</a:t>
            </a:r>
          </a:p>
          <a:p>
            <a:pPr marL="285750" indent="-285750">
              <a:buFont typeface="Arial" panose="020B0604020202020204" pitchFamily="34" charset="0"/>
              <a:buChar char="•"/>
            </a:pPr>
            <a:r>
              <a:rPr lang="en-US" dirty="0"/>
              <a:t>Soft knits</a:t>
            </a:r>
          </a:p>
          <a:p>
            <a:pPr marL="285750" indent="-285750">
              <a:buFont typeface="Arial" panose="020B0604020202020204" pitchFamily="34" charset="0"/>
              <a:buChar char="•"/>
            </a:pPr>
            <a:r>
              <a:rPr lang="en-US" dirty="0"/>
              <a:t>Knit Loungewear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A07D5A20-5278-D6F4-3802-1C320A21C7CD}"/>
              </a:ext>
            </a:extLst>
          </p:cNvPr>
          <p:cNvSpPr txBox="1"/>
          <p:nvPr/>
        </p:nvSpPr>
        <p:spPr>
          <a:xfrm>
            <a:off x="3590096" y="5696955"/>
            <a:ext cx="8358064" cy="1077218"/>
          </a:xfrm>
          <a:prstGeom prst="rect">
            <a:avLst/>
          </a:prstGeom>
          <a:noFill/>
        </p:spPr>
        <p:txBody>
          <a:bodyPr wrap="square" rtlCol="0">
            <a:spAutoFit/>
          </a:bodyPr>
          <a:lstStyle/>
          <a:p>
            <a:r>
              <a:rPr lang="en-US" sz="1600" dirty="0"/>
              <a:t>How sweet it is to be worn by you! Crafted with love and infused with cozy charm, the Sweetheart Sweater lets you embrace your inner dainty coquette beauty.  Woven with a ribbed knit fabric, and soft blush pink heart center design lets everyone know it’s okay to wear your heart on your sleeve (or chest) because love should always be on full display! </a:t>
            </a:r>
          </a:p>
        </p:txBody>
      </p:sp>
    </p:spTree>
    <p:extLst>
      <p:ext uri="{BB962C8B-B14F-4D97-AF65-F5344CB8AC3E}">
        <p14:creationId xmlns:p14="http://schemas.microsoft.com/office/powerpoint/2010/main" val="223297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A01C-062F-09B4-B76F-C85201C41193}"/>
              </a:ext>
            </a:extLst>
          </p:cNvPr>
          <p:cNvSpPr>
            <a:spLocks noGrp="1"/>
          </p:cNvSpPr>
          <p:nvPr>
            <p:ph type="title"/>
          </p:nvPr>
        </p:nvSpPr>
        <p:spPr>
          <a:xfrm>
            <a:off x="318083" y="503339"/>
            <a:ext cx="9698372" cy="1103459"/>
          </a:xfrm>
        </p:spPr>
        <p:txBody>
          <a:bodyPr>
            <a:noAutofit/>
          </a:bodyPr>
          <a:lstStyle/>
          <a:p>
            <a:r>
              <a:rPr lang="en-US" sz="2000" b="1" i="0" u="none" strike="noStrike" dirty="0">
                <a:solidFill>
                  <a:srgbClr val="000000"/>
                </a:solidFill>
                <a:effectLst/>
                <a:latin typeface="Calibri" panose="020F0502020204030204" pitchFamily="34" charset="0"/>
              </a:rPr>
              <a:t>Using the following prompt, please write a minimum 500 word blog post. </a:t>
            </a:r>
            <a:br>
              <a:rPr lang="en-US" sz="2000" b="1" i="0" u="none" strike="noStrike" dirty="0">
                <a:solidFill>
                  <a:srgbClr val="000000"/>
                </a:solidFill>
                <a:effectLst/>
                <a:latin typeface="Calibri" panose="020F0502020204030204" pitchFamily="34" charset="0"/>
              </a:rPr>
            </a:br>
            <a:r>
              <a:rPr lang="en-US" sz="2000" b="1" i="0" u="none" strike="noStrike" dirty="0">
                <a:solidFill>
                  <a:srgbClr val="000000"/>
                </a:solidFill>
                <a:effectLst/>
                <a:latin typeface="Calibri" panose="020F0502020204030204" pitchFamily="34" charset="0"/>
              </a:rPr>
              <a:t>Prompt: What to Wear to Bridal Shower. Relevant terms </a:t>
            </a:r>
            <a:r>
              <a:rPr lang="en-US" sz="2000" b="0" i="1" u="none" strike="noStrike" dirty="0">
                <a:solidFill>
                  <a:srgbClr val="000000"/>
                </a:solidFill>
                <a:effectLst/>
                <a:latin typeface="Helvetica Neue"/>
              </a:rPr>
              <a:t>These terms are topically relevant to the main topic and can help guide the copy creation. Not all need to be included!</a:t>
            </a:r>
            <a:br>
              <a:rPr lang="en-US" sz="2000" dirty="0"/>
            </a:br>
            <a:endParaRPr lang="en-US" sz="2000" dirty="0"/>
          </a:p>
        </p:txBody>
      </p:sp>
      <p:sp>
        <p:nvSpPr>
          <p:cNvPr id="3" name="Content Placeholder 2">
            <a:extLst>
              <a:ext uri="{FF2B5EF4-FFF2-40B4-BE49-F238E27FC236}">
                <a16:creationId xmlns:a16="http://schemas.microsoft.com/office/drawing/2014/main" id="{AECAF3A6-0022-56B9-92DA-E4783541D950}"/>
              </a:ext>
            </a:extLst>
          </p:cNvPr>
          <p:cNvSpPr>
            <a:spLocks noGrp="1"/>
          </p:cNvSpPr>
          <p:nvPr>
            <p:ph idx="1"/>
          </p:nvPr>
        </p:nvSpPr>
        <p:spPr>
          <a:xfrm>
            <a:off x="745921" y="1884348"/>
            <a:ext cx="3633132" cy="3266492"/>
          </a:xfrm>
        </p:spPr>
        <p:txBody>
          <a:bodyPr/>
          <a:lstStyle/>
          <a:p>
            <a:pPr rtl="0">
              <a:spcBef>
                <a:spcPts val="0"/>
              </a:spcBef>
              <a:spcAft>
                <a:spcPts val="0"/>
              </a:spcAft>
            </a:pPr>
            <a:r>
              <a:rPr lang="en-US" sz="1800" b="0" i="1" u="none" strike="noStrike" dirty="0">
                <a:solidFill>
                  <a:srgbClr val="000000"/>
                </a:solidFill>
                <a:effectLst/>
                <a:latin typeface="Helvetica Neue"/>
              </a:rPr>
              <a:t>what to wear to a bridal shower                           </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bridal shower</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bridal showers</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bridal shower outfit</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dress</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winter bridal shower</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bridal shower guest</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dress code</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perfect outfit</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cocktail dress</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wedding event</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pants</a:t>
            </a:r>
            <a:endParaRPr lang="en-US" b="0" dirty="0">
              <a:effectLst/>
            </a:endParaRPr>
          </a:p>
          <a:p>
            <a:pPr marL="0" indent="0">
              <a:buNone/>
            </a:pPr>
            <a:endParaRPr lang="en-US" dirty="0"/>
          </a:p>
        </p:txBody>
      </p:sp>
      <p:sp>
        <p:nvSpPr>
          <p:cNvPr id="4" name="TextBox 3">
            <a:extLst>
              <a:ext uri="{FF2B5EF4-FFF2-40B4-BE49-F238E27FC236}">
                <a16:creationId xmlns:a16="http://schemas.microsoft.com/office/drawing/2014/main" id="{1F1C27CB-11C0-FBA0-B0D9-DD6818011B47}"/>
              </a:ext>
            </a:extLst>
          </p:cNvPr>
          <p:cNvSpPr txBox="1"/>
          <p:nvPr/>
        </p:nvSpPr>
        <p:spPr>
          <a:xfrm>
            <a:off x="5712903" y="1719743"/>
            <a:ext cx="4420998" cy="4524315"/>
          </a:xfrm>
          <a:prstGeom prst="rect">
            <a:avLst/>
          </a:prstGeom>
          <a:noFill/>
        </p:spPr>
        <p:txBody>
          <a:bodyPr wrap="square" rtlCol="0">
            <a:spAutoFit/>
          </a:bodyPr>
          <a:lstStyle/>
          <a:p>
            <a:pPr rtl="0">
              <a:spcBef>
                <a:spcPts val="0"/>
              </a:spcBef>
              <a:spcAft>
                <a:spcPts val="0"/>
              </a:spcAft>
            </a:pPr>
            <a:r>
              <a:rPr lang="en-US" sz="1800" b="0" i="1" u="none" strike="noStrike" dirty="0">
                <a:solidFill>
                  <a:srgbClr val="000000"/>
                </a:solidFill>
                <a:effectLst/>
                <a:latin typeface="Helvetica Neue"/>
              </a:rPr>
              <a:t>wedding season</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winter</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jumpsuit</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white dress</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backyard bridal shower</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wedding dress</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bride</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bridal shower guest outfit</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formal bridal shower</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winter wedding</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engagement party</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bridal party</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style</a:t>
            </a:r>
            <a:endParaRPr lang="en-US" b="0" dirty="0">
              <a:effectLst/>
            </a:endParaRPr>
          </a:p>
          <a:p>
            <a:pPr rtl="0">
              <a:spcBef>
                <a:spcPts val="0"/>
              </a:spcBef>
              <a:spcAft>
                <a:spcPts val="0"/>
              </a:spcAft>
            </a:pPr>
            <a:r>
              <a:rPr lang="en-US" sz="1800" b="0" i="1" u="none" strike="noStrike" dirty="0">
                <a:solidFill>
                  <a:srgbClr val="000000"/>
                </a:solidFill>
                <a:effectLst/>
                <a:latin typeface="Helvetica Neue"/>
              </a:rPr>
              <a:t>shoes</a:t>
            </a:r>
            <a:endParaRPr lang="en-US" b="0" dirty="0">
              <a:effectLst/>
            </a:endParaRPr>
          </a:p>
          <a:p>
            <a:br>
              <a:rPr lang="en-US" dirty="0"/>
            </a:br>
            <a:endParaRPr lang="en-US" dirty="0"/>
          </a:p>
        </p:txBody>
      </p:sp>
    </p:spTree>
    <p:extLst>
      <p:ext uri="{BB962C8B-B14F-4D97-AF65-F5344CB8AC3E}">
        <p14:creationId xmlns:p14="http://schemas.microsoft.com/office/powerpoint/2010/main" val="1926745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A1A5-75AB-1D64-F3F2-8311F9FD000C}"/>
              </a:ext>
            </a:extLst>
          </p:cNvPr>
          <p:cNvSpPr>
            <a:spLocks noGrp="1"/>
          </p:cNvSpPr>
          <p:nvPr>
            <p:ph type="title"/>
          </p:nvPr>
        </p:nvSpPr>
        <p:spPr>
          <a:xfrm>
            <a:off x="1360714" y="643800"/>
            <a:ext cx="10515600" cy="1325563"/>
          </a:xfrm>
        </p:spPr>
        <p:txBody>
          <a:bodyPr/>
          <a:lstStyle/>
          <a:p>
            <a:r>
              <a:rPr lang="en-US" dirty="0"/>
              <a:t>	What to Wear to a Bridal Shower</a:t>
            </a:r>
          </a:p>
        </p:txBody>
      </p:sp>
      <p:sp>
        <p:nvSpPr>
          <p:cNvPr id="6" name="Content Placeholder 5">
            <a:extLst>
              <a:ext uri="{FF2B5EF4-FFF2-40B4-BE49-F238E27FC236}">
                <a16:creationId xmlns:a16="http://schemas.microsoft.com/office/drawing/2014/main" id="{A66D8D29-C6CD-0AB0-D283-F4CA7A8B5E5C}"/>
              </a:ext>
            </a:extLst>
          </p:cNvPr>
          <p:cNvSpPr>
            <a:spLocks noGrp="1"/>
          </p:cNvSpPr>
          <p:nvPr>
            <p:ph idx="1"/>
          </p:nvPr>
        </p:nvSpPr>
        <p:spPr>
          <a:xfrm>
            <a:off x="838200" y="2435225"/>
            <a:ext cx="10515600" cy="2615746"/>
          </a:xfrm>
        </p:spPr>
        <p:txBody>
          <a:bodyPr/>
          <a:lstStyle/>
          <a:p>
            <a:pPr marL="0" indent="0" algn="ctr">
              <a:buNone/>
            </a:pPr>
            <a:r>
              <a:rPr lang="en-US" dirty="0"/>
              <a:t>Link to Google Doc of prompt:</a:t>
            </a:r>
          </a:p>
          <a:p>
            <a:endParaRPr lang="en-US" dirty="0"/>
          </a:p>
          <a:p>
            <a:r>
              <a:rPr lang="en-US" dirty="0">
                <a:hlinkClick r:id="rId2"/>
              </a:rPr>
              <a:t>https://docs.google.com/document/d/1y6EhjnEUBo3L8MCQkjOCEZYmoPXRqBNWB04IZNN6TNg/edit?usp=sharing</a:t>
            </a:r>
            <a:endParaRPr lang="en-US" dirty="0"/>
          </a:p>
          <a:p>
            <a:endParaRPr lang="en-US" dirty="0"/>
          </a:p>
        </p:txBody>
      </p:sp>
    </p:spTree>
    <p:extLst>
      <p:ext uri="{BB962C8B-B14F-4D97-AF65-F5344CB8AC3E}">
        <p14:creationId xmlns:p14="http://schemas.microsoft.com/office/powerpoint/2010/main" val="77888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0ED7-55E2-5797-0040-B597CEC938D6}"/>
              </a:ext>
            </a:extLst>
          </p:cNvPr>
          <p:cNvSpPr>
            <a:spLocks noGrp="1"/>
          </p:cNvSpPr>
          <p:nvPr>
            <p:ph type="title"/>
          </p:nvPr>
        </p:nvSpPr>
        <p:spPr/>
        <p:txBody>
          <a:bodyPr>
            <a:normAutofit/>
          </a:bodyPr>
          <a:lstStyle/>
          <a:p>
            <a:r>
              <a:rPr lang="en-US" sz="2400" b="1" i="0" u="none" strike="noStrike" dirty="0">
                <a:solidFill>
                  <a:srgbClr val="000000"/>
                </a:solidFill>
                <a:effectLst/>
                <a:latin typeface="Calibri" panose="020F0502020204030204" pitchFamily="34" charset="0"/>
              </a:rPr>
              <a:t>Based on the email creatives below, please provide a subject line and pre-header </a:t>
            </a:r>
            <a:endParaRPr lang="en-US" sz="2400" dirty="0"/>
          </a:p>
        </p:txBody>
      </p:sp>
      <p:pic>
        <p:nvPicPr>
          <p:cNvPr id="1026" name="Picture 2">
            <a:extLst>
              <a:ext uri="{FF2B5EF4-FFF2-40B4-BE49-F238E27FC236}">
                <a16:creationId xmlns:a16="http://schemas.microsoft.com/office/drawing/2014/main" id="{FC7B5F25-04EF-1803-95DC-38B556B5C2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9474" y="1779521"/>
            <a:ext cx="2697829"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A38132-0FEF-6FE2-E6B2-496A32E46A5F}"/>
              </a:ext>
            </a:extLst>
          </p:cNvPr>
          <p:cNvSpPr txBox="1"/>
          <p:nvPr/>
        </p:nvSpPr>
        <p:spPr>
          <a:xfrm>
            <a:off x="2775345" y="2658676"/>
            <a:ext cx="9047181" cy="2308324"/>
          </a:xfrm>
          <a:prstGeom prst="rect">
            <a:avLst/>
          </a:prstGeom>
          <a:noFill/>
        </p:spPr>
        <p:txBody>
          <a:bodyPr wrap="square" rtlCol="0">
            <a:spAutoFit/>
          </a:bodyPr>
          <a:lstStyle/>
          <a:p>
            <a:r>
              <a:rPr lang="en-US" b="1" i="0" dirty="0">
                <a:solidFill>
                  <a:srgbClr val="0D0D0D"/>
                </a:solidFill>
                <a:effectLst/>
                <a:latin typeface="Söhne"/>
              </a:rPr>
              <a:t>	Subject Line:</a:t>
            </a:r>
            <a:endParaRPr lang="en-US" b="0" i="0" dirty="0">
              <a:solidFill>
                <a:srgbClr val="0D0D0D"/>
              </a:solidFill>
              <a:effectLst/>
              <a:latin typeface="Söhne"/>
            </a:endParaRPr>
          </a:p>
          <a:p>
            <a:r>
              <a:rPr lang="en-US" b="0" i="0" dirty="0">
                <a:solidFill>
                  <a:srgbClr val="0D0D0D"/>
                </a:solidFill>
                <a:effectLst/>
                <a:latin typeface="Söhne"/>
              </a:rPr>
              <a:t>	New Fear BLOCKED: Get Ready to Mix + Match Your Way to Summer Style! 🌴☀️"</a:t>
            </a:r>
          </a:p>
          <a:p>
            <a:pPr algn="l"/>
            <a:endParaRPr lang="en-US" b="0" i="0" dirty="0">
              <a:solidFill>
                <a:srgbClr val="0D0D0D"/>
              </a:solidFill>
              <a:effectLst/>
              <a:latin typeface="Söhne"/>
            </a:endParaRPr>
          </a:p>
          <a:p>
            <a:pPr lvl="1"/>
            <a:r>
              <a:rPr lang="en-US" b="1" i="0" dirty="0">
                <a:solidFill>
                  <a:srgbClr val="0D0D0D"/>
                </a:solidFill>
                <a:effectLst/>
                <a:latin typeface="Söhne"/>
              </a:rPr>
              <a:t>	Preheader: </a:t>
            </a:r>
            <a:r>
              <a:rPr lang="en-US" dirty="0">
                <a:solidFill>
                  <a:srgbClr val="0D0D0D"/>
                </a:solidFill>
                <a:latin typeface="Söhne"/>
              </a:rPr>
              <a:t>F</a:t>
            </a:r>
            <a:r>
              <a:rPr lang="en-US" b="0" i="0" dirty="0">
                <a:solidFill>
                  <a:srgbClr val="0D0D0D"/>
                </a:solidFill>
                <a:effectLst/>
                <a:latin typeface="Söhne"/>
              </a:rPr>
              <a:t>ear of being </a:t>
            </a:r>
            <a:r>
              <a:rPr lang="en-US" dirty="0">
                <a:solidFill>
                  <a:srgbClr val="0D0D0D"/>
                </a:solidFill>
                <a:latin typeface="Söhne"/>
              </a:rPr>
              <a:t>unplanned </a:t>
            </a:r>
            <a:r>
              <a:rPr lang="en-US" dirty="0" err="1">
                <a:solidFill>
                  <a:srgbClr val="0D0D0D"/>
                </a:solidFill>
                <a:latin typeface="Söhne"/>
              </a:rPr>
              <a:t>twinsies</a:t>
            </a:r>
            <a:r>
              <a:rPr lang="en-US" dirty="0">
                <a:solidFill>
                  <a:srgbClr val="0D0D0D"/>
                </a:solidFill>
                <a:latin typeface="Söhne"/>
              </a:rPr>
              <a:t> won't be an issue with </a:t>
            </a:r>
            <a:r>
              <a:rPr lang="en-US" b="0" i="0" dirty="0">
                <a:solidFill>
                  <a:srgbClr val="0D0D0D"/>
                </a:solidFill>
                <a:effectLst/>
                <a:latin typeface="Söhne"/>
              </a:rPr>
              <a:t>Show Me Your 	Mumu's Mix + Match Swimwear Collection! Explore vibrant colors, abstract prints, </a:t>
            </a:r>
            <a:r>
              <a:rPr lang="en-US" dirty="0">
                <a:solidFill>
                  <a:srgbClr val="0D0D0D"/>
                </a:solidFill>
                <a:latin typeface="Söhne"/>
              </a:rPr>
              <a:t>&amp; 	</a:t>
            </a:r>
            <a:r>
              <a:rPr lang="en-US" b="0" i="0" dirty="0">
                <a:solidFill>
                  <a:srgbClr val="0D0D0D"/>
                </a:solidFill>
                <a:effectLst/>
                <a:latin typeface="Söhne"/>
              </a:rPr>
              <a:t>interchangeable bikini tops and bottoms for endless beach-ready looks as unique as 	you!</a:t>
            </a:r>
          </a:p>
          <a:p>
            <a:endParaRPr lang="en-US" dirty="0"/>
          </a:p>
        </p:txBody>
      </p:sp>
    </p:spTree>
    <p:extLst>
      <p:ext uri="{BB962C8B-B14F-4D97-AF65-F5344CB8AC3E}">
        <p14:creationId xmlns:p14="http://schemas.microsoft.com/office/powerpoint/2010/main" val="285619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93AA3-3369-26ED-6C30-A7141980278F}"/>
              </a:ext>
            </a:extLst>
          </p:cNvPr>
          <p:cNvSpPr>
            <a:spLocks noGrp="1"/>
          </p:cNvSpPr>
          <p:nvPr>
            <p:ph type="title"/>
          </p:nvPr>
        </p:nvSpPr>
        <p:spPr>
          <a:xfrm>
            <a:off x="1345347" y="201927"/>
            <a:ext cx="8313490" cy="783972"/>
          </a:xfrm>
        </p:spPr>
        <p:txBody>
          <a:bodyPr/>
          <a:lstStyle/>
          <a:p>
            <a:r>
              <a:rPr lang="en-US" sz="1800" b="1" i="0" u="none" strike="noStrike" dirty="0">
                <a:solidFill>
                  <a:srgbClr val="000000"/>
                </a:solidFill>
                <a:effectLst/>
                <a:latin typeface="Calibri" panose="020F0502020204030204" pitchFamily="34" charset="0"/>
              </a:rPr>
              <a:t>This is an upcoming launch. Please write a push notification for our app subscribers.</a:t>
            </a:r>
            <a:endParaRPr lang="en-US" dirty="0"/>
          </a:p>
        </p:txBody>
      </p:sp>
      <p:pic>
        <p:nvPicPr>
          <p:cNvPr id="5" name="Content Placeholder 4">
            <a:extLst>
              <a:ext uri="{FF2B5EF4-FFF2-40B4-BE49-F238E27FC236}">
                <a16:creationId xmlns:a16="http://schemas.microsoft.com/office/drawing/2014/main" id="{D167CFC7-2933-B7FA-B717-D6337E1C321E}"/>
              </a:ext>
            </a:extLst>
          </p:cNvPr>
          <p:cNvPicPr>
            <a:picLocks noGrp="1" noChangeAspect="1"/>
          </p:cNvPicPr>
          <p:nvPr>
            <p:ph idx="1"/>
          </p:nvPr>
        </p:nvPicPr>
        <p:blipFill rotWithShape="1">
          <a:blip r:embed="rId2"/>
          <a:srcRect l="2701" t="1849" r="1712" b="-185"/>
          <a:stretch/>
        </p:blipFill>
        <p:spPr>
          <a:xfrm>
            <a:off x="0" y="898813"/>
            <a:ext cx="8100321" cy="4348320"/>
          </a:xfrm>
        </p:spPr>
      </p:pic>
      <p:sp>
        <p:nvSpPr>
          <p:cNvPr id="7" name="TextBox 6">
            <a:extLst>
              <a:ext uri="{FF2B5EF4-FFF2-40B4-BE49-F238E27FC236}">
                <a16:creationId xmlns:a16="http://schemas.microsoft.com/office/drawing/2014/main" id="{E7AA9CC5-7C17-C373-157D-293BA046A496}"/>
              </a:ext>
            </a:extLst>
          </p:cNvPr>
          <p:cNvSpPr txBox="1"/>
          <p:nvPr/>
        </p:nvSpPr>
        <p:spPr>
          <a:xfrm>
            <a:off x="4772297" y="5411450"/>
            <a:ext cx="7419703" cy="1446550"/>
          </a:xfrm>
          <a:prstGeom prst="rect">
            <a:avLst/>
          </a:prstGeom>
          <a:noFill/>
        </p:spPr>
        <p:txBody>
          <a:bodyPr wrap="square" rtlCol="0">
            <a:spAutoFit/>
          </a:bodyPr>
          <a:lstStyle/>
          <a:p>
            <a:pPr algn="l"/>
            <a:r>
              <a:rPr lang="en-US" sz="1400" b="1" i="0" dirty="0">
                <a:solidFill>
                  <a:srgbClr val="0D0D0D"/>
                </a:solidFill>
                <a:effectLst/>
                <a:latin typeface="Söhne"/>
              </a:rPr>
              <a:t>Short SMS: </a:t>
            </a:r>
            <a:r>
              <a:rPr lang="en-US" sz="1400" b="0" i="0" dirty="0">
                <a:solidFill>
                  <a:srgbClr val="0D0D0D"/>
                </a:solidFill>
                <a:effectLst/>
                <a:latin typeface="Söhne"/>
              </a:rPr>
              <a:t>"Spring dreams come true with Show Me Your Mumu's Abstract Poppy Collection! 🌸"</a:t>
            </a:r>
          </a:p>
          <a:p>
            <a:pPr algn="l"/>
            <a:endParaRPr lang="en-US" sz="1400" b="1" i="0" dirty="0">
              <a:solidFill>
                <a:srgbClr val="0D0D0D"/>
              </a:solidFill>
              <a:effectLst/>
              <a:latin typeface="Söhne"/>
            </a:endParaRPr>
          </a:p>
          <a:p>
            <a:pPr algn="l"/>
            <a:r>
              <a:rPr lang="en-US" sz="1400" b="1" i="0" dirty="0">
                <a:solidFill>
                  <a:srgbClr val="0D0D0D"/>
                </a:solidFill>
                <a:effectLst/>
                <a:latin typeface="Söhne"/>
              </a:rPr>
              <a:t>Long SMS: </a:t>
            </a:r>
            <a:r>
              <a:rPr lang="en-US" sz="1400" b="0" i="0" dirty="0">
                <a:solidFill>
                  <a:srgbClr val="0D0D0D"/>
                </a:solidFill>
                <a:effectLst/>
                <a:latin typeface="Söhne"/>
              </a:rPr>
              <a:t>"Dive into the enchanting world of Show Me Your Mumu's Abstract Poppy Collection! Vibrant greens, playful florals, and vacation-ready vibes make it the perfect ensemble for your springtime girly adventures. Pack your bags – it's time to bloom! 🌷🌿"</a:t>
            </a:r>
          </a:p>
          <a:p>
            <a:endParaRPr lang="en-US" dirty="0"/>
          </a:p>
        </p:txBody>
      </p:sp>
    </p:spTree>
    <p:extLst>
      <p:ext uri="{BB962C8B-B14F-4D97-AF65-F5344CB8AC3E}">
        <p14:creationId xmlns:p14="http://schemas.microsoft.com/office/powerpoint/2010/main" val="505099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1876</TotalTime>
  <Words>565</Words>
  <Application>Microsoft Office PowerPoint</Application>
  <PresentationFormat>Widescreen</PresentationFormat>
  <Paragraphs>73</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Aptos Display</vt:lpstr>
      <vt:lpstr>Arial</vt:lpstr>
      <vt:lpstr>Calibri</vt:lpstr>
      <vt:lpstr>Helvetica Neue</vt:lpstr>
      <vt:lpstr>Söhne</vt:lpstr>
      <vt:lpstr>Wingdings</vt:lpstr>
      <vt:lpstr>Office Theme</vt:lpstr>
      <vt:lpstr>Show Me Your MuMu</vt:lpstr>
      <vt:lpstr>Prompt 1</vt:lpstr>
      <vt:lpstr>Nina Skort Dress ~ Garden Party Purple</vt:lpstr>
      <vt:lpstr>Sweetheart Sweater ~ Pink Heart Knit</vt:lpstr>
      <vt:lpstr>Using the following prompt, please write a minimum 500 word blog post.  Prompt: What to Wear to Bridal Shower. Relevant terms These terms are topically relevant to the main topic and can help guide the copy creation. Not all need to be included! </vt:lpstr>
      <vt:lpstr> What to Wear to a Bridal Shower</vt:lpstr>
      <vt:lpstr>Based on the email creatives below, please provide a subject line and pre-header </vt:lpstr>
      <vt:lpstr>This is an upcoming launch. Please write a push notification for our app subscribers.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Show Me Your MuMu</dc:title>
  <dc:creator>Natanya Toomes</dc:creator>
  <cp:lastModifiedBy>Natanya Toomes</cp:lastModifiedBy>
  <cp:revision>4</cp:revision>
  <dcterms:created xsi:type="dcterms:W3CDTF">2024-02-17T15:05:50Z</dcterms:created>
  <dcterms:modified xsi:type="dcterms:W3CDTF">2024-02-18T22:22:34Z</dcterms:modified>
</cp:coreProperties>
</file>